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x="18288000" cy="10287000"/>
  <p:notesSz cx="6858000" cy="9144000"/>
  <p:embeddedFontLst>
    <p:embeddedFont>
      <p:font typeface="Arial Bold" charset="1" panose="020B0802020202020204"/>
      <p:regular r:id="rId24"/>
    </p:embeddedFont>
    <p:embeddedFont>
      <p:font typeface="Daydream" charset="1" panose="00000000000000000000"/>
      <p:regular r:id="rId25"/>
    </p:embeddedFont>
    <p:embeddedFont>
      <p:font typeface="Old Standard Bold" charset="1" panose="02040503050505020303"/>
      <p:regular r:id="rId26"/>
    </p:embeddedFont>
    <p:embeddedFont>
      <p:font typeface="Arial" charset="1" panose="020B0502020202020204"/>
      <p:regular r:id="rId27"/>
    </p:embeddedFont>
    <p:embeddedFont>
      <p:font typeface="Arial Italics" charset="1" panose="020B0502020202090204"/>
      <p:regular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fonts/font24.fntdata" Type="http://schemas.openxmlformats.org/officeDocument/2006/relationships/font"/><Relationship Id="rId25" Target="fonts/font25.fntdata" Type="http://schemas.openxmlformats.org/officeDocument/2006/relationships/font"/><Relationship Id="rId26" Target="fonts/font26.fntdata" Type="http://schemas.openxmlformats.org/officeDocument/2006/relationships/font"/><Relationship Id="rId27" Target="fonts/font27.fntdata" Type="http://schemas.openxmlformats.org/officeDocument/2006/relationships/font"/><Relationship Id="rId28" Target="fonts/font28.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 Id="rId6" Target="../media/image17.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5.png" Type="http://schemas.openxmlformats.org/officeDocument/2006/relationships/image"/><Relationship Id="rId11" Target="../media/image16.svg" Type="http://schemas.openxmlformats.org/officeDocument/2006/relationships/image"/><Relationship Id="rId12" Target="../media/image3.png" Type="http://schemas.openxmlformats.org/officeDocument/2006/relationships/image"/><Relationship Id="rId13" Target="../media/image4.svg" Type="http://schemas.openxmlformats.org/officeDocument/2006/relationships/image"/><Relationship Id="rId14" Target="../media/image5.png" Type="http://schemas.openxmlformats.org/officeDocument/2006/relationships/image"/><Relationship Id="rId15" Target="../media/image6.svg" Type="http://schemas.openxmlformats.org/officeDocument/2006/relationships/image"/><Relationship Id="rId2" Target="../media/image7.png" Type="http://schemas.openxmlformats.org/officeDocument/2006/relationships/image"/><Relationship Id="rId3" Target="../media/image8.svg" Type="http://schemas.openxmlformats.org/officeDocument/2006/relationships/image"/><Relationship Id="rId4" Target="../media/image9.png" Type="http://schemas.openxmlformats.org/officeDocument/2006/relationships/image"/><Relationship Id="rId5" Target="../media/image10.svg" Type="http://schemas.openxmlformats.org/officeDocument/2006/relationships/image"/><Relationship Id="rId6" Target="../media/image11.png" Type="http://schemas.openxmlformats.org/officeDocument/2006/relationships/image"/><Relationship Id="rId7" Target="../media/image12.svg" Type="http://schemas.openxmlformats.org/officeDocument/2006/relationships/image"/><Relationship Id="rId8" Target="../media/image13.png" Type="http://schemas.openxmlformats.org/officeDocument/2006/relationships/image"/><Relationship Id="rId9" Target="../media/image14.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99655" y="0"/>
            <a:ext cx="20887310" cy="10287000"/>
          </a:xfrm>
          <a:custGeom>
            <a:avLst/>
            <a:gdLst/>
            <a:ahLst/>
            <a:cxnLst/>
            <a:rect r="r" b="b" t="t" l="l"/>
            <a:pathLst>
              <a:path h="10287000" w="20887310">
                <a:moveTo>
                  <a:pt x="0" y="0"/>
                </a:moveTo>
                <a:lnTo>
                  <a:pt x="20887310" y="0"/>
                </a:lnTo>
                <a:lnTo>
                  <a:pt x="20887310"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351814" y="3473760"/>
            <a:ext cx="17584390" cy="1530349"/>
          </a:xfrm>
          <a:prstGeom prst="rect">
            <a:avLst/>
          </a:prstGeom>
        </p:spPr>
        <p:txBody>
          <a:bodyPr anchor="t" rtlCol="false" tIns="0" lIns="0" bIns="0" rIns="0">
            <a:spAutoFit/>
          </a:bodyPr>
          <a:lstStyle/>
          <a:p>
            <a:pPr algn="ctr">
              <a:lnSpc>
                <a:spcPts val="11200"/>
              </a:lnSpc>
            </a:pPr>
            <a:r>
              <a:rPr lang="en-US" sz="8000" spc="360">
                <a:solidFill>
                  <a:srgbClr val="4E342E"/>
                </a:solidFill>
                <a:latin typeface="Arial Bold"/>
              </a:rPr>
              <a:t>EXAM PREPARATION</a:t>
            </a:r>
          </a:p>
        </p:txBody>
      </p:sp>
      <p:sp>
        <p:nvSpPr>
          <p:cNvPr name="TextBox 4" id="4"/>
          <p:cNvSpPr txBox="true"/>
          <p:nvPr/>
        </p:nvSpPr>
        <p:spPr>
          <a:xfrm rot="0">
            <a:off x="351814" y="3661085"/>
            <a:ext cx="17584398" cy="1343025"/>
          </a:xfrm>
          <a:prstGeom prst="rect">
            <a:avLst/>
          </a:prstGeom>
        </p:spPr>
        <p:txBody>
          <a:bodyPr anchor="t" rtlCol="false" tIns="0" lIns="0" bIns="0" rIns="0">
            <a:spAutoFit/>
          </a:bodyPr>
          <a:lstStyle/>
          <a:p>
            <a:pPr algn="ctr">
              <a:lnSpc>
                <a:spcPts val="10349"/>
              </a:lnSpc>
            </a:pPr>
            <a:r>
              <a:rPr lang="en-US" sz="9000" spc="2700">
                <a:solidFill>
                  <a:srgbClr val="FFFFFF"/>
                </a:solidFill>
                <a:latin typeface="Daydream"/>
              </a:rPr>
              <a:t>exam preparation</a:t>
            </a:r>
          </a:p>
        </p:txBody>
      </p:sp>
      <p:sp>
        <p:nvSpPr>
          <p:cNvPr name="TextBox 5" id="5"/>
          <p:cNvSpPr txBox="true"/>
          <p:nvPr/>
        </p:nvSpPr>
        <p:spPr>
          <a:xfrm rot="0">
            <a:off x="15680334" y="-14772"/>
            <a:ext cx="2162188" cy="591277"/>
          </a:xfrm>
          <a:prstGeom prst="rect">
            <a:avLst/>
          </a:prstGeom>
        </p:spPr>
        <p:txBody>
          <a:bodyPr anchor="t" rtlCol="false" tIns="0" lIns="0" bIns="0" rIns="0">
            <a:spAutoFit/>
          </a:bodyPr>
          <a:lstStyle/>
          <a:p>
            <a:pPr algn="r">
              <a:lnSpc>
                <a:spcPts val="4206"/>
              </a:lnSpc>
            </a:pPr>
            <a:r>
              <a:rPr lang="en-US" sz="3004">
                <a:solidFill>
                  <a:srgbClr val="FFFFFF"/>
                </a:solidFill>
                <a:latin typeface="Old Standard Bold"/>
              </a:rPr>
              <a:t>Chapter 39</a:t>
            </a:r>
          </a:p>
        </p:txBody>
      </p:sp>
      <p:sp>
        <p:nvSpPr>
          <p:cNvPr name="TextBox 6" id="6"/>
          <p:cNvSpPr txBox="true"/>
          <p:nvPr/>
        </p:nvSpPr>
        <p:spPr>
          <a:xfrm rot="0">
            <a:off x="612142" y="-14772"/>
            <a:ext cx="4125951" cy="591277"/>
          </a:xfrm>
          <a:prstGeom prst="rect">
            <a:avLst/>
          </a:prstGeom>
        </p:spPr>
        <p:txBody>
          <a:bodyPr anchor="t" rtlCol="false" tIns="0" lIns="0" bIns="0" rIns="0">
            <a:spAutoFit/>
          </a:bodyPr>
          <a:lstStyle/>
          <a:p>
            <a:pPr algn="l">
              <a:lnSpc>
                <a:spcPts val="4206"/>
              </a:lnSpc>
            </a:pPr>
            <a:r>
              <a:rPr lang="en-US" sz="3004">
                <a:solidFill>
                  <a:srgbClr val="FFFFFF"/>
                </a:solidFill>
                <a:latin typeface="Old Standard Bold"/>
              </a:rPr>
              <a:t>1914-1918</a:t>
            </a:r>
          </a:p>
        </p:txBody>
      </p:sp>
      <p:grpSp>
        <p:nvGrpSpPr>
          <p:cNvPr name="Group 7" id="7"/>
          <p:cNvGrpSpPr/>
          <p:nvPr/>
        </p:nvGrpSpPr>
        <p:grpSpPr>
          <a:xfrm rot="0">
            <a:off x="14337590" y="9725311"/>
            <a:ext cx="3950410" cy="561689"/>
            <a:chOff x="0" y="0"/>
            <a:chExt cx="5267213" cy="748919"/>
          </a:xfrm>
        </p:grpSpPr>
        <p:sp>
          <p:nvSpPr>
            <p:cNvPr name="Freeform 8" id="8"/>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0" id="10"/>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1" id="11"/>
          <p:cNvSpPr txBox="true"/>
          <p:nvPr/>
        </p:nvSpPr>
        <p:spPr>
          <a:xfrm rot="0">
            <a:off x="0" y="9613901"/>
            <a:ext cx="4738093" cy="673099"/>
          </a:xfrm>
          <a:prstGeom prst="rect">
            <a:avLst/>
          </a:prstGeom>
        </p:spPr>
        <p:txBody>
          <a:bodyPr anchor="t" rtlCol="false" tIns="0" lIns="0" bIns="0" rIns="0">
            <a:spAutoFit/>
          </a:bodyPr>
          <a:lstStyle/>
          <a:p>
            <a:pPr algn="ctr">
              <a:lnSpc>
                <a:spcPts val="4900"/>
              </a:lnSpc>
            </a:pPr>
            <a:r>
              <a:rPr lang="en-US" sz="3500">
                <a:solidFill>
                  <a:srgbClr val="4E342E"/>
                </a:solidFill>
                <a:latin typeface="Arial Bold"/>
              </a:rPr>
              <a:t>Junior Cycle History</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grpSp>
        <p:nvGrpSpPr>
          <p:cNvPr name="Group 6" id="6"/>
          <p:cNvGrpSpPr/>
          <p:nvPr/>
        </p:nvGrpSpPr>
        <p:grpSpPr>
          <a:xfrm rot="0">
            <a:off x="12988850" y="9725311"/>
            <a:ext cx="3950410" cy="561689"/>
            <a:chOff x="0" y="0"/>
            <a:chExt cx="5267213" cy="748919"/>
          </a:xfrm>
        </p:grpSpPr>
        <p:sp>
          <p:nvSpPr>
            <p:cNvPr name="Freeform 7" id="7"/>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8" id="8"/>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9" id="9"/>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Freeform 10" id="10"/>
          <p:cNvSpPr/>
          <p:nvPr/>
        </p:nvSpPr>
        <p:spPr>
          <a:xfrm flipH="false" flipV="false" rot="0">
            <a:off x="3479344" y="3768724"/>
            <a:ext cx="9509507" cy="6237431"/>
          </a:xfrm>
          <a:custGeom>
            <a:avLst/>
            <a:gdLst/>
            <a:ahLst/>
            <a:cxnLst/>
            <a:rect r="r" b="b" t="t" l="l"/>
            <a:pathLst>
              <a:path h="6237431" w="9509507">
                <a:moveTo>
                  <a:pt x="0" y="0"/>
                </a:moveTo>
                <a:lnTo>
                  <a:pt x="9509506" y="0"/>
                </a:lnTo>
                <a:lnTo>
                  <a:pt x="9509506" y="6237431"/>
                </a:lnTo>
                <a:lnTo>
                  <a:pt x="0" y="6237431"/>
                </a:lnTo>
                <a:lnTo>
                  <a:pt x="0" y="0"/>
                </a:lnTo>
                <a:close/>
              </a:path>
            </a:pathLst>
          </a:custGeom>
          <a:blipFill>
            <a:blip r:embed="rId6"/>
            <a:stretch>
              <a:fillRect l="-4702" t="-9700" r="-5367" b="-9197"/>
            </a:stretch>
          </a:blipFill>
        </p:spPr>
      </p:sp>
      <p:sp>
        <p:nvSpPr>
          <p:cNvPr name="TextBox 11" id="11"/>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12" id="12"/>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Write SMART goals</a:t>
            </a:r>
          </a:p>
        </p:txBody>
      </p:sp>
      <p:sp>
        <p:nvSpPr>
          <p:cNvPr name="TextBox 13" id="13"/>
          <p:cNvSpPr txBox="true"/>
          <p:nvPr/>
        </p:nvSpPr>
        <p:spPr>
          <a:xfrm rot="0">
            <a:off x="1028700" y="2120899"/>
            <a:ext cx="15609955" cy="1647825"/>
          </a:xfrm>
          <a:prstGeom prst="rect">
            <a:avLst/>
          </a:prstGeom>
        </p:spPr>
        <p:txBody>
          <a:bodyPr anchor="t" rtlCol="false" tIns="0" lIns="0" bIns="0" rIns="0">
            <a:spAutoFit/>
          </a:bodyPr>
          <a:lstStyle/>
          <a:p>
            <a:pPr algn="l">
              <a:lnSpc>
                <a:spcPts val="4200"/>
              </a:lnSpc>
            </a:pPr>
            <a:r>
              <a:rPr lang="en-US" sz="3000">
                <a:solidFill>
                  <a:srgbClr val="000000"/>
                </a:solidFill>
                <a:latin typeface="Arial"/>
              </a:rPr>
              <a:t>When planning how much you need to revise, it is a good ideas to use the method of </a:t>
            </a:r>
            <a:r>
              <a:rPr lang="en-US" sz="3000">
                <a:solidFill>
                  <a:srgbClr val="000000"/>
                </a:solidFill>
                <a:latin typeface="Arial Bold"/>
              </a:rPr>
              <a:t>SMART goal planning</a:t>
            </a:r>
            <a:r>
              <a:rPr lang="en-US" sz="3000">
                <a:solidFill>
                  <a:srgbClr val="000000"/>
                </a:solidFill>
                <a:latin typeface="Arial"/>
              </a:rPr>
              <a:t>. This method can help you achieve more and be more realistic with your revision. </a:t>
            </a:r>
          </a:p>
        </p:txBody>
      </p:sp>
      <p:sp>
        <p:nvSpPr>
          <p:cNvPr name="TextBox 14" id="14"/>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sp>
        <p:nvSpPr>
          <p:cNvPr name="TextBox 15" id="15"/>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Revise</a:t>
            </a:r>
          </a:p>
        </p:txBody>
      </p:sp>
      <p:sp>
        <p:nvSpPr>
          <p:cNvPr name="TextBox 8" id="8"/>
          <p:cNvSpPr txBox="true"/>
          <p:nvPr/>
        </p:nvSpPr>
        <p:spPr>
          <a:xfrm rot="0">
            <a:off x="1028700" y="2120899"/>
            <a:ext cx="15609955" cy="48482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You should reread any notes you have already on the topic and test yourself to see what you can recall.</a:t>
            </a:r>
          </a:p>
          <a:p>
            <a:pPr algn="l" marL="647702" indent="-323851" lvl="1">
              <a:lnSpc>
                <a:spcPts val="4200"/>
              </a:lnSpc>
              <a:buFont typeface="Arial"/>
              <a:buChar char="•"/>
            </a:pPr>
            <a:r>
              <a:rPr lang="en-US" sz="3000">
                <a:solidFill>
                  <a:srgbClr val="000000"/>
                </a:solidFill>
                <a:latin typeface="Arial"/>
              </a:rPr>
              <a:t>Say the information aloud, highlighting important points, and work through each section until you are confident you can remember it well.</a:t>
            </a:r>
          </a:p>
          <a:p>
            <a:pPr algn="l" marL="647702" indent="-323851" lvl="1">
              <a:lnSpc>
                <a:spcPts val="4200"/>
              </a:lnSpc>
              <a:buFont typeface="Arial"/>
              <a:buChar char="•"/>
            </a:pPr>
            <a:r>
              <a:rPr lang="en-US" sz="3000">
                <a:solidFill>
                  <a:srgbClr val="000000"/>
                </a:solidFill>
                <a:latin typeface="Arial"/>
              </a:rPr>
              <a:t>Flashcards can be of great help to break down topics into summary points. </a:t>
            </a:r>
          </a:p>
          <a:p>
            <a:pPr algn="l" marL="1295403" indent="-431801" lvl="2">
              <a:lnSpc>
                <a:spcPts val="4200"/>
              </a:lnSpc>
              <a:buFont typeface="Arial"/>
              <a:buChar char="⚬"/>
            </a:pPr>
            <a:r>
              <a:rPr lang="en-US" sz="3000">
                <a:solidFill>
                  <a:srgbClr val="000000"/>
                </a:solidFill>
                <a:latin typeface="Arial"/>
              </a:rPr>
              <a:t>For many topics, you can take 5 causes, 5 courses (events), 5 consequences (results) and 5 effects on the people. </a:t>
            </a:r>
          </a:p>
          <a:p>
            <a:pPr algn="l" marL="1295403" indent="-431801" lvl="2">
              <a:lnSpc>
                <a:spcPts val="4200"/>
              </a:lnSpc>
              <a:buFont typeface="Arial"/>
              <a:buChar char="⚬"/>
            </a:pPr>
            <a:r>
              <a:rPr lang="en-US" sz="3000">
                <a:solidFill>
                  <a:srgbClr val="000000"/>
                </a:solidFill>
                <a:latin typeface="Arial"/>
              </a:rPr>
              <a:t>Make use of your keyword sheets whenever you are stuck on some of the harder words you may come across.</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4" id="14"/>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Practise</a:t>
            </a:r>
          </a:p>
        </p:txBody>
      </p:sp>
      <p:sp>
        <p:nvSpPr>
          <p:cNvPr name="TextBox 8" id="8"/>
          <p:cNvSpPr txBox="true"/>
          <p:nvPr/>
        </p:nvSpPr>
        <p:spPr>
          <a:xfrm rot="0">
            <a:off x="1028700" y="2120899"/>
            <a:ext cx="15609955" cy="32480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After you have refreshed your memory on a topic, it is best practice to then use your exam papers and the related questions to that topic.</a:t>
            </a:r>
          </a:p>
          <a:p>
            <a:pPr algn="l" marL="647702" indent="-323851" lvl="1">
              <a:lnSpc>
                <a:spcPts val="4200"/>
              </a:lnSpc>
              <a:buFont typeface="Arial"/>
              <a:buChar char="•"/>
            </a:pPr>
            <a:r>
              <a:rPr lang="en-US" sz="3000">
                <a:solidFill>
                  <a:srgbClr val="000000"/>
                </a:solidFill>
                <a:latin typeface="Arial"/>
              </a:rPr>
              <a:t>Try to complete the exam questions without your notes first. Keep an eye on timing; it is very important to work quickly and carefully in an exam setting.</a:t>
            </a:r>
          </a:p>
          <a:p>
            <a:pPr algn="l" marL="647702" indent="-323851" lvl="1">
              <a:lnSpc>
                <a:spcPts val="4200"/>
              </a:lnSpc>
              <a:buFont typeface="Arial"/>
              <a:buChar char="•"/>
            </a:pPr>
            <a:r>
              <a:rPr lang="en-US" sz="3000">
                <a:solidFill>
                  <a:srgbClr val="000000"/>
                </a:solidFill>
                <a:latin typeface="Arial"/>
              </a:rPr>
              <a:t>The more you practise, the more comfortable you will be by the time you sit your exam in June. </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4" id="14"/>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Review and Record</a:t>
            </a:r>
          </a:p>
        </p:txBody>
      </p:sp>
      <p:sp>
        <p:nvSpPr>
          <p:cNvPr name="TextBox 8" id="8"/>
          <p:cNvSpPr txBox="true"/>
          <p:nvPr/>
        </p:nvSpPr>
        <p:spPr>
          <a:xfrm rot="0">
            <a:off x="1028700" y="2120899"/>
            <a:ext cx="15609955" cy="48482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Look over the questions you have just completed and check it against the information in your notes or the marking scheme provided by your teacher. </a:t>
            </a:r>
          </a:p>
          <a:p>
            <a:pPr algn="l" marL="1295403" indent="-431801" lvl="2">
              <a:lnSpc>
                <a:spcPts val="4200"/>
              </a:lnSpc>
              <a:buFont typeface="Arial"/>
              <a:buChar char="⚬"/>
            </a:pPr>
            <a:r>
              <a:rPr lang="en-US" sz="3000">
                <a:solidFill>
                  <a:srgbClr val="000000"/>
                </a:solidFill>
                <a:latin typeface="Arial"/>
              </a:rPr>
              <a:t>Was your answer correct?</a:t>
            </a:r>
          </a:p>
          <a:p>
            <a:pPr algn="l" marL="1295403" indent="-431801" lvl="2">
              <a:lnSpc>
                <a:spcPts val="4200"/>
              </a:lnSpc>
              <a:buFont typeface="Arial"/>
              <a:buChar char="⚬"/>
            </a:pPr>
            <a:r>
              <a:rPr lang="en-US" sz="3000">
                <a:solidFill>
                  <a:srgbClr val="000000"/>
                </a:solidFill>
                <a:latin typeface="Arial"/>
              </a:rPr>
              <a:t>Did you include examples if needed?</a:t>
            </a:r>
          </a:p>
          <a:p>
            <a:pPr algn="l" marL="1295403" indent="-431801" lvl="2">
              <a:lnSpc>
                <a:spcPts val="4200"/>
              </a:lnSpc>
              <a:buFont typeface="Arial"/>
              <a:buChar char="⚬"/>
            </a:pPr>
            <a:r>
              <a:rPr lang="en-US" sz="3000">
                <a:solidFill>
                  <a:srgbClr val="000000"/>
                </a:solidFill>
                <a:latin typeface="Arial"/>
              </a:rPr>
              <a:t>Did you use the source to answer your question, when asked to?</a:t>
            </a:r>
          </a:p>
          <a:p>
            <a:pPr algn="l" marL="1295403" indent="-431801" lvl="2">
              <a:lnSpc>
                <a:spcPts val="4200"/>
              </a:lnSpc>
              <a:buFont typeface="Arial"/>
              <a:buChar char="⚬"/>
            </a:pPr>
            <a:r>
              <a:rPr lang="en-US" sz="3000">
                <a:solidFill>
                  <a:srgbClr val="000000"/>
                </a:solidFill>
                <a:latin typeface="Arial"/>
              </a:rPr>
              <a:t>Did you leave anything out?</a:t>
            </a:r>
          </a:p>
          <a:p>
            <a:pPr algn="l" marL="647702" indent="-323851" lvl="1">
              <a:lnSpc>
                <a:spcPts val="4200"/>
              </a:lnSpc>
              <a:buFont typeface="Arial"/>
              <a:buChar char="•"/>
            </a:pPr>
            <a:r>
              <a:rPr lang="en-US" sz="3000">
                <a:solidFill>
                  <a:srgbClr val="000000"/>
                </a:solidFill>
                <a:latin typeface="Arial"/>
              </a:rPr>
              <a:t>This is your chance to go over any information you are not yet clear on once more. </a:t>
            </a:r>
          </a:p>
          <a:p>
            <a:pPr algn="l" marL="647702" indent="-323851" lvl="1">
              <a:lnSpc>
                <a:spcPts val="4200"/>
              </a:lnSpc>
              <a:buFont typeface="Arial"/>
              <a:buChar char="•"/>
            </a:pPr>
            <a:r>
              <a:rPr lang="en-US" sz="3000">
                <a:solidFill>
                  <a:srgbClr val="000000"/>
                </a:solidFill>
                <a:latin typeface="Arial"/>
              </a:rPr>
              <a:t>Keep note of which topics and questions you have covered, in line with your Revision Timetable. </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4" id="14"/>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99655" y="0"/>
            <a:ext cx="20887310" cy="10287000"/>
          </a:xfrm>
          <a:custGeom>
            <a:avLst/>
            <a:gdLst/>
            <a:ahLst/>
            <a:cxnLst/>
            <a:rect r="r" b="b" t="t" l="l"/>
            <a:pathLst>
              <a:path h="10287000" w="20887310">
                <a:moveTo>
                  <a:pt x="0" y="0"/>
                </a:moveTo>
                <a:lnTo>
                  <a:pt x="20887310" y="0"/>
                </a:lnTo>
                <a:lnTo>
                  <a:pt x="20887310"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0" y="3473760"/>
            <a:ext cx="18288000" cy="1530349"/>
          </a:xfrm>
          <a:prstGeom prst="rect">
            <a:avLst/>
          </a:prstGeom>
        </p:spPr>
        <p:txBody>
          <a:bodyPr anchor="t" rtlCol="false" tIns="0" lIns="0" bIns="0" rIns="0">
            <a:spAutoFit/>
          </a:bodyPr>
          <a:lstStyle/>
          <a:p>
            <a:pPr algn="ctr">
              <a:lnSpc>
                <a:spcPts val="11200"/>
              </a:lnSpc>
            </a:pPr>
            <a:r>
              <a:rPr lang="en-US" sz="8000" spc="360">
                <a:solidFill>
                  <a:srgbClr val="4E342E"/>
                </a:solidFill>
                <a:latin typeface="Arial Bold"/>
              </a:rPr>
              <a:t>STUDY AND WELLBEING</a:t>
            </a:r>
          </a:p>
        </p:txBody>
      </p:sp>
      <p:sp>
        <p:nvSpPr>
          <p:cNvPr name="TextBox 4" id="4"/>
          <p:cNvSpPr txBox="true"/>
          <p:nvPr/>
        </p:nvSpPr>
        <p:spPr>
          <a:xfrm rot="0">
            <a:off x="351801" y="3738872"/>
            <a:ext cx="17584398" cy="1343025"/>
          </a:xfrm>
          <a:prstGeom prst="rect">
            <a:avLst/>
          </a:prstGeom>
        </p:spPr>
        <p:txBody>
          <a:bodyPr anchor="t" rtlCol="false" tIns="0" lIns="0" bIns="0" rIns="0">
            <a:spAutoFit/>
          </a:bodyPr>
          <a:lstStyle/>
          <a:p>
            <a:pPr algn="ctr">
              <a:lnSpc>
                <a:spcPts val="10349"/>
              </a:lnSpc>
            </a:pPr>
            <a:r>
              <a:rPr lang="en-US" sz="9000" spc="2700">
                <a:solidFill>
                  <a:srgbClr val="FFFFFF"/>
                </a:solidFill>
                <a:latin typeface="Daydream"/>
              </a:rPr>
              <a:t>study and wellbeing</a:t>
            </a:r>
          </a:p>
        </p:txBody>
      </p:sp>
      <p:sp>
        <p:nvSpPr>
          <p:cNvPr name="TextBox 5" id="5"/>
          <p:cNvSpPr txBox="true"/>
          <p:nvPr/>
        </p:nvSpPr>
        <p:spPr>
          <a:xfrm rot="0">
            <a:off x="15680334" y="-14772"/>
            <a:ext cx="2162188" cy="591277"/>
          </a:xfrm>
          <a:prstGeom prst="rect">
            <a:avLst/>
          </a:prstGeom>
        </p:spPr>
        <p:txBody>
          <a:bodyPr anchor="t" rtlCol="false" tIns="0" lIns="0" bIns="0" rIns="0">
            <a:spAutoFit/>
          </a:bodyPr>
          <a:lstStyle/>
          <a:p>
            <a:pPr algn="r">
              <a:lnSpc>
                <a:spcPts val="4206"/>
              </a:lnSpc>
            </a:pPr>
            <a:r>
              <a:rPr lang="en-US" sz="3004">
                <a:solidFill>
                  <a:srgbClr val="FFFFFF"/>
                </a:solidFill>
                <a:latin typeface="Old Standard Bold"/>
              </a:rPr>
              <a:t>Chapter 39</a:t>
            </a:r>
          </a:p>
        </p:txBody>
      </p:sp>
      <p:sp>
        <p:nvSpPr>
          <p:cNvPr name="TextBox 6" id="6"/>
          <p:cNvSpPr txBox="true"/>
          <p:nvPr/>
        </p:nvSpPr>
        <p:spPr>
          <a:xfrm rot="0">
            <a:off x="612142" y="-14772"/>
            <a:ext cx="4125951" cy="591277"/>
          </a:xfrm>
          <a:prstGeom prst="rect">
            <a:avLst/>
          </a:prstGeom>
        </p:spPr>
        <p:txBody>
          <a:bodyPr anchor="t" rtlCol="false" tIns="0" lIns="0" bIns="0" rIns="0">
            <a:spAutoFit/>
          </a:bodyPr>
          <a:lstStyle/>
          <a:p>
            <a:pPr algn="l">
              <a:lnSpc>
                <a:spcPts val="4206"/>
              </a:lnSpc>
            </a:pPr>
            <a:r>
              <a:rPr lang="en-US" sz="3004">
                <a:solidFill>
                  <a:srgbClr val="FFFFFF"/>
                </a:solidFill>
                <a:latin typeface="Old Standard Bold"/>
              </a:rPr>
              <a:t>1914-1918</a:t>
            </a:r>
          </a:p>
        </p:txBody>
      </p:sp>
      <p:grpSp>
        <p:nvGrpSpPr>
          <p:cNvPr name="Group 7" id="7"/>
          <p:cNvGrpSpPr/>
          <p:nvPr/>
        </p:nvGrpSpPr>
        <p:grpSpPr>
          <a:xfrm rot="0">
            <a:off x="14337590" y="9725311"/>
            <a:ext cx="3950410" cy="561689"/>
            <a:chOff x="0" y="0"/>
            <a:chExt cx="5267213" cy="748919"/>
          </a:xfrm>
        </p:grpSpPr>
        <p:sp>
          <p:nvSpPr>
            <p:cNvPr name="Freeform 8" id="8"/>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0" id="10"/>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1" id="11"/>
          <p:cNvSpPr txBox="true"/>
          <p:nvPr/>
        </p:nvSpPr>
        <p:spPr>
          <a:xfrm rot="0">
            <a:off x="0" y="9613901"/>
            <a:ext cx="4738093" cy="673099"/>
          </a:xfrm>
          <a:prstGeom prst="rect">
            <a:avLst/>
          </a:prstGeom>
        </p:spPr>
        <p:txBody>
          <a:bodyPr anchor="t" rtlCol="false" tIns="0" lIns="0" bIns="0" rIns="0">
            <a:spAutoFit/>
          </a:bodyPr>
          <a:lstStyle/>
          <a:p>
            <a:pPr algn="ctr">
              <a:lnSpc>
                <a:spcPts val="4900"/>
              </a:lnSpc>
            </a:pPr>
            <a:r>
              <a:rPr lang="en-US" sz="3500">
                <a:solidFill>
                  <a:srgbClr val="4E342E"/>
                </a:solidFill>
                <a:latin typeface="Arial Bold"/>
              </a:rPr>
              <a:t>Junior Cycle History</a:t>
            </a:r>
          </a:p>
        </p:txBody>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Taking Care of Yourself…</a:t>
            </a:r>
          </a:p>
        </p:txBody>
      </p:sp>
      <p:sp>
        <p:nvSpPr>
          <p:cNvPr name="TextBox 8" id="8"/>
          <p:cNvSpPr txBox="true"/>
          <p:nvPr/>
        </p:nvSpPr>
        <p:spPr>
          <a:xfrm rot="0">
            <a:off x="1028700" y="2120899"/>
            <a:ext cx="15609955" cy="32480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The weeks or months coming up to an exam can be very busy and it is normal to feel schoolwork-related or exam-related anxieties and stresses.</a:t>
            </a:r>
          </a:p>
          <a:p>
            <a:pPr algn="l" marL="647702" indent="-323851" lvl="1">
              <a:lnSpc>
                <a:spcPts val="4200"/>
              </a:lnSpc>
              <a:buFont typeface="Arial"/>
              <a:buChar char="•"/>
            </a:pPr>
            <a:r>
              <a:rPr lang="en-US" sz="3000">
                <a:solidFill>
                  <a:srgbClr val="000000"/>
                </a:solidFill>
                <a:latin typeface="Arial Bold"/>
              </a:rPr>
              <a:t>Your wellbeing is very important</a:t>
            </a:r>
            <a:r>
              <a:rPr lang="en-US" sz="3000">
                <a:solidFill>
                  <a:srgbClr val="000000"/>
                </a:solidFill>
                <a:latin typeface="Arial"/>
              </a:rPr>
              <a:t>; you should make time to look after your mind and body, especially when you are busy with study or exams.</a:t>
            </a:r>
          </a:p>
          <a:p>
            <a:pPr algn="l" marL="647702" indent="-323851" lvl="1">
              <a:lnSpc>
                <a:spcPts val="4200"/>
              </a:lnSpc>
              <a:buFont typeface="Arial"/>
              <a:buChar char="•"/>
            </a:pPr>
            <a:r>
              <a:rPr lang="en-US" sz="3000">
                <a:solidFill>
                  <a:srgbClr val="000000"/>
                </a:solidFill>
                <a:latin typeface="Arial"/>
              </a:rPr>
              <a:t>Having lots to do in work and daily life is a big feature of adulthood too, so learning to balance things is a skill that will serve you well in the future. </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4" id="14"/>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Sleep</a:t>
            </a:r>
          </a:p>
        </p:txBody>
      </p:sp>
      <p:sp>
        <p:nvSpPr>
          <p:cNvPr name="TextBox 8" id="8"/>
          <p:cNvSpPr txBox="true"/>
          <p:nvPr/>
        </p:nvSpPr>
        <p:spPr>
          <a:xfrm rot="0">
            <a:off x="1028700" y="2120899"/>
            <a:ext cx="15609955" cy="59150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Always aim to get a good night’s sleep. This is not as simple as planning to go to bed early or deciding to sleep in. Routine (going to bed and getting up at similar times each day) and the quality of your sleep are more important than the amount of time you spend lying in bed. </a:t>
            </a:r>
          </a:p>
          <a:p>
            <a:pPr algn="l" marL="647702" indent="-323851" lvl="1">
              <a:lnSpc>
                <a:spcPts val="4200"/>
              </a:lnSpc>
              <a:buFont typeface="Arial"/>
              <a:buChar char="•"/>
            </a:pPr>
            <a:r>
              <a:rPr lang="en-US" sz="3000">
                <a:solidFill>
                  <a:srgbClr val="000000"/>
                </a:solidFill>
                <a:latin typeface="Arial Bold"/>
              </a:rPr>
              <a:t>Comfort – </a:t>
            </a:r>
            <a:r>
              <a:rPr lang="en-US" sz="3000">
                <a:solidFill>
                  <a:srgbClr val="000000"/>
                </a:solidFill>
                <a:latin typeface="Arial"/>
              </a:rPr>
              <a:t>are your pillows supportive? Have you got bedcovers? If your bed tidy and inviting or is it littered with clothing and other things?</a:t>
            </a:r>
          </a:p>
          <a:p>
            <a:pPr algn="l" marL="647702" indent="-323851" lvl="1">
              <a:lnSpc>
                <a:spcPts val="4200"/>
              </a:lnSpc>
              <a:buFont typeface="Arial"/>
              <a:buChar char="•"/>
            </a:pPr>
            <a:r>
              <a:rPr lang="en-US" sz="3000">
                <a:solidFill>
                  <a:srgbClr val="000000"/>
                </a:solidFill>
                <a:latin typeface="Arial Bold"/>
              </a:rPr>
              <a:t>Light – </a:t>
            </a:r>
            <a:r>
              <a:rPr lang="en-US" sz="3000">
                <a:solidFill>
                  <a:srgbClr val="000000"/>
                </a:solidFill>
                <a:latin typeface="Arial"/>
              </a:rPr>
              <a:t>turn off overheard lights and use a bedside lap. Make sure curtains or blinds are fully closed.</a:t>
            </a:r>
          </a:p>
          <a:p>
            <a:pPr algn="l" marL="647702" indent="-323851" lvl="1">
              <a:lnSpc>
                <a:spcPts val="4200"/>
              </a:lnSpc>
              <a:buFont typeface="Arial"/>
              <a:buChar char="•"/>
            </a:pPr>
            <a:r>
              <a:rPr lang="en-US" sz="3000">
                <a:solidFill>
                  <a:srgbClr val="000000"/>
                </a:solidFill>
                <a:latin typeface="Arial Bold"/>
              </a:rPr>
              <a:t>Temperature – </a:t>
            </a:r>
            <a:r>
              <a:rPr lang="en-US" sz="3000">
                <a:solidFill>
                  <a:srgbClr val="000000"/>
                </a:solidFill>
                <a:latin typeface="Arial"/>
              </a:rPr>
              <a:t>aim not to be too warm or too cold. Use lighter covers, open or close windows, or wear lighter or warmer pyjamas depending on the season.</a:t>
            </a:r>
          </a:p>
          <a:p>
            <a:pPr algn="l" marL="647702" indent="-323851" lvl="1">
              <a:lnSpc>
                <a:spcPts val="4200"/>
              </a:lnSpc>
              <a:buFont typeface="Arial"/>
              <a:buChar char="•"/>
            </a:pPr>
            <a:r>
              <a:rPr lang="en-US" sz="3000">
                <a:solidFill>
                  <a:srgbClr val="000000"/>
                </a:solidFill>
                <a:latin typeface="Arial Bold"/>
              </a:rPr>
              <a:t>Noise – </a:t>
            </a:r>
            <a:r>
              <a:rPr lang="en-US" sz="3000">
                <a:solidFill>
                  <a:srgbClr val="000000"/>
                </a:solidFill>
                <a:latin typeface="Arial"/>
              </a:rPr>
              <a:t>some people need silence for sleep.</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4" id="14"/>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99655" y="0"/>
            <a:ext cx="20887310" cy="10287000"/>
          </a:xfrm>
          <a:custGeom>
            <a:avLst/>
            <a:gdLst/>
            <a:ahLst/>
            <a:cxnLst/>
            <a:rect r="r" b="b" t="t" l="l"/>
            <a:pathLst>
              <a:path h="10287000" w="20887310">
                <a:moveTo>
                  <a:pt x="0" y="0"/>
                </a:moveTo>
                <a:lnTo>
                  <a:pt x="20887310" y="0"/>
                </a:lnTo>
                <a:lnTo>
                  <a:pt x="20887310"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0" y="3589650"/>
            <a:ext cx="18288000" cy="1336671"/>
          </a:xfrm>
          <a:prstGeom prst="rect">
            <a:avLst/>
          </a:prstGeom>
        </p:spPr>
        <p:txBody>
          <a:bodyPr anchor="t" rtlCol="false" tIns="0" lIns="0" bIns="0" rIns="0">
            <a:spAutoFit/>
          </a:bodyPr>
          <a:lstStyle/>
          <a:p>
            <a:pPr algn="ctr">
              <a:lnSpc>
                <a:spcPts val="9800"/>
              </a:lnSpc>
            </a:pPr>
            <a:r>
              <a:rPr lang="en-US" sz="7000" spc="315">
                <a:solidFill>
                  <a:srgbClr val="4E342E"/>
                </a:solidFill>
                <a:latin typeface="Arial Bold"/>
              </a:rPr>
              <a:t>GLOSSARY OF TERMS/ACTION VERBS</a:t>
            </a:r>
          </a:p>
        </p:txBody>
      </p:sp>
      <p:sp>
        <p:nvSpPr>
          <p:cNvPr name="TextBox 4" id="4"/>
          <p:cNvSpPr txBox="true"/>
          <p:nvPr/>
        </p:nvSpPr>
        <p:spPr>
          <a:xfrm rot="0">
            <a:off x="0" y="3848410"/>
            <a:ext cx="18288000" cy="1114425"/>
          </a:xfrm>
          <a:prstGeom prst="rect">
            <a:avLst/>
          </a:prstGeom>
        </p:spPr>
        <p:txBody>
          <a:bodyPr anchor="t" rtlCol="false" tIns="0" lIns="0" bIns="0" rIns="0">
            <a:spAutoFit/>
          </a:bodyPr>
          <a:lstStyle/>
          <a:p>
            <a:pPr algn="ctr">
              <a:lnSpc>
                <a:spcPts val="8624"/>
              </a:lnSpc>
            </a:pPr>
            <a:r>
              <a:rPr lang="en-US" sz="7499" spc="2249">
                <a:solidFill>
                  <a:srgbClr val="FFFFFF"/>
                </a:solidFill>
                <a:latin typeface="Daydream"/>
              </a:rPr>
              <a:t>glossary of terms/</a:t>
            </a:r>
            <a:r>
              <a:rPr lang="en-US" sz="7499" spc="2249">
                <a:solidFill>
                  <a:srgbClr val="FFFFFF"/>
                </a:solidFill>
                <a:latin typeface="Daydream"/>
              </a:rPr>
              <a:t>action verbs</a:t>
            </a:r>
          </a:p>
        </p:txBody>
      </p:sp>
      <p:sp>
        <p:nvSpPr>
          <p:cNvPr name="TextBox 5" id="5"/>
          <p:cNvSpPr txBox="true"/>
          <p:nvPr/>
        </p:nvSpPr>
        <p:spPr>
          <a:xfrm rot="0">
            <a:off x="15680334" y="-14772"/>
            <a:ext cx="2162188" cy="591277"/>
          </a:xfrm>
          <a:prstGeom prst="rect">
            <a:avLst/>
          </a:prstGeom>
        </p:spPr>
        <p:txBody>
          <a:bodyPr anchor="t" rtlCol="false" tIns="0" lIns="0" bIns="0" rIns="0">
            <a:spAutoFit/>
          </a:bodyPr>
          <a:lstStyle/>
          <a:p>
            <a:pPr algn="r">
              <a:lnSpc>
                <a:spcPts val="4206"/>
              </a:lnSpc>
            </a:pPr>
            <a:r>
              <a:rPr lang="en-US" sz="3004">
                <a:solidFill>
                  <a:srgbClr val="FFFFFF"/>
                </a:solidFill>
                <a:latin typeface="Old Standard Bold"/>
              </a:rPr>
              <a:t>Chapter 39</a:t>
            </a:r>
          </a:p>
        </p:txBody>
      </p:sp>
      <p:sp>
        <p:nvSpPr>
          <p:cNvPr name="TextBox 6" id="6"/>
          <p:cNvSpPr txBox="true"/>
          <p:nvPr/>
        </p:nvSpPr>
        <p:spPr>
          <a:xfrm rot="0">
            <a:off x="612142" y="-14772"/>
            <a:ext cx="4125951" cy="591277"/>
          </a:xfrm>
          <a:prstGeom prst="rect">
            <a:avLst/>
          </a:prstGeom>
        </p:spPr>
        <p:txBody>
          <a:bodyPr anchor="t" rtlCol="false" tIns="0" lIns="0" bIns="0" rIns="0">
            <a:spAutoFit/>
          </a:bodyPr>
          <a:lstStyle/>
          <a:p>
            <a:pPr algn="l">
              <a:lnSpc>
                <a:spcPts val="4206"/>
              </a:lnSpc>
            </a:pPr>
            <a:r>
              <a:rPr lang="en-US" sz="3004">
                <a:solidFill>
                  <a:srgbClr val="FFFFFF"/>
                </a:solidFill>
                <a:latin typeface="Old Standard Bold"/>
              </a:rPr>
              <a:t>1914-1918</a:t>
            </a:r>
          </a:p>
        </p:txBody>
      </p:sp>
      <p:grpSp>
        <p:nvGrpSpPr>
          <p:cNvPr name="Group 7" id="7"/>
          <p:cNvGrpSpPr/>
          <p:nvPr/>
        </p:nvGrpSpPr>
        <p:grpSpPr>
          <a:xfrm rot="0">
            <a:off x="14337590" y="9725311"/>
            <a:ext cx="3950410" cy="561689"/>
            <a:chOff x="0" y="0"/>
            <a:chExt cx="5267213" cy="748919"/>
          </a:xfrm>
        </p:grpSpPr>
        <p:sp>
          <p:nvSpPr>
            <p:cNvPr name="Freeform 8" id="8"/>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0" id="10"/>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1" id="11"/>
          <p:cNvSpPr txBox="true"/>
          <p:nvPr/>
        </p:nvSpPr>
        <p:spPr>
          <a:xfrm rot="0">
            <a:off x="0" y="9613901"/>
            <a:ext cx="4738093" cy="673099"/>
          </a:xfrm>
          <a:prstGeom prst="rect">
            <a:avLst/>
          </a:prstGeom>
        </p:spPr>
        <p:txBody>
          <a:bodyPr anchor="t" rtlCol="false" tIns="0" lIns="0" bIns="0" rIns="0">
            <a:spAutoFit/>
          </a:bodyPr>
          <a:lstStyle/>
          <a:p>
            <a:pPr algn="ctr">
              <a:lnSpc>
                <a:spcPts val="4900"/>
              </a:lnSpc>
            </a:pPr>
            <a:r>
              <a:rPr lang="en-US" sz="3500">
                <a:solidFill>
                  <a:srgbClr val="4E342E"/>
                </a:solidFill>
                <a:latin typeface="Arial Bold"/>
              </a:rPr>
              <a:t>Junior Cycle History</a:t>
            </a:r>
          </a:p>
        </p:txBody>
      </p:sp>
    </p:spTree>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grpSp>
        <p:nvGrpSpPr>
          <p:cNvPr name="Group 6" id="6"/>
          <p:cNvGrpSpPr/>
          <p:nvPr/>
        </p:nvGrpSpPr>
        <p:grpSpPr>
          <a:xfrm rot="0">
            <a:off x="12988850" y="9725311"/>
            <a:ext cx="3950410" cy="561689"/>
            <a:chOff x="0" y="0"/>
            <a:chExt cx="5267213" cy="748919"/>
          </a:xfrm>
        </p:grpSpPr>
        <p:sp>
          <p:nvSpPr>
            <p:cNvPr name="Freeform 7" id="7"/>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8" id="8"/>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9" id="9"/>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graphicFrame>
        <p:nvGraphicFramePr>
          <p:cNvPr name="Table 10" id="10"/>
          <p:cNvGraphicFramePr>
            <a:graphicFrameLocks noGrp="true"/>
          </p:cNvGraphicFramePr>
          <p:nvPr/>
        </p:nvGraphicFramePr>
        <p:xfrm>
          <a:off x="685800" y="47911"/>
          <a:ext cx="16253460" cy="9677400"/>
        </p:xfrm>
        <a:graphic>
          <a:graphicData uri="http://schemas.openxmlformats.org/drawingml/2006/table">
            <a:tbl>
              <a:tblPr/>
              <a:tblGrid>
                <a:gridCol w="3769368"/>
                <a:gridCol w="12484092"/>
              </a:tblGrid>
              <a:tr h="353818">
                <a:tc>
                  <a:txBody>
                    <a:bodyPr anchor="t" rtlCol="false"/>
                    <a:lstStyle/>
                    <a:p>
                      <a:pPr algn="ctr">
                        <a:lnSpc>
                          <a:spcPts val="2379"/>
                        </a:lnSpc>
                        <a:defRPr/>
                      </a:pPr>
                      <a:r>
                        <a:rPr lang="en-US" sz="1699">
                          <a:solidFill>
                            <a:srgbClr val="FFFFFF"/>
                          </a:solidFill>
                          <a:latin typeface="Arial Bold"/>
                        </a:rPr>
                        <a:t>Terms</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solidFill>
                      <a:srgbClr val="4E342E"/>
                    </a:solidFill>
                  </a:tcPr>
                </a:tc>
                <a:tc>
                  <a:txBody>
                    <a:bodyPr anchor="t" rtlCol="false"/>
                    <a:lstStyle/>
                    <a:p>
                      <a:pPr algn="ctr">
                        <a:lnSpc>
                          <a:spcPts val="2379"/>
                        </a:lnSpc>
                        <a:defRPr/>
                      </a:pPr>
                      <a:r>
                        <a:rPr lang="en-US" sz="1699">
                          <a:solidFill>
                            <a:srgbClr val="FFFFFF"/>
                          </a:solidFill>
                          <a:latin typeface="Arial Bold"/>
                        </a:rPr>
                        <a:t>Defintion</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solidFill>
                      <a:srgbClr val="4E342E"/>
                    </a:solidFill>
                  </a:tcPr>
                </a:tc>
              </a:tr>
              <a:tr h="650260">
                <a:tc>
                  <a:txBody>
                    <a:bodyPr anchor="t" rtlCol="false"/>
                    <a:lstStyle/>
                    <a:p>
                      <a:pPr algn="l">
                        <a:lnSpc>
                          <a:spcPts val="2379"/>
                        </a:lnSpc>
                        <a:defRPr/>
                      </a:pPr>
                      <a:r>
                        <a:rPr lang="en-US" sz="1699">
                          <a:solidFill>
                            <a:srgbClr val="4E342E"/>
                          </a:solidFill>
                          <a:latin typeface="Arial Bold"/>
                        </a:rPr>
                        <a:t>Based on your study/From your knowledge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The answer for this must be from your own knowledge and not from the sources in the exam paper.</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Chronological Order</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In the order in which they happened in time.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Compare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Identify the similarities and differences between two things.</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Contribution</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What a person or thing did to help make something happen or to help progress towards a goal.</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Define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Give the meaning of a word, phrase or thing.</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Describe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Give a detailed account of something.</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Discuss</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Write a balanced account, include a variety of different viewpoints in your answer.</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650260">
                <a:tc>
                  <a:txBody>
                    <a:bodyPr anchor="t" rtlCol="false"/>
                    <a:lstStyle/>
                    <a:p>
                      <a:pPr algn="l">
                        <a:lnSpc>
                          <a:spcPts val="2379"/>
                        </a:lnSpc>
                        <a:defRPr/>
                      </a:pPr>
                      <a:r>
                        <a:rPr lang="en-US" sz="1699">
                          <a:solidFill>
                            <a:srgbClr val="4E342E"/>
                          </a:solidFill>
                          <a:latin typeface="Arial Bold"/>
                        </a:rPr>
                        <a:t>Evidence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Facts that support opinions are useful information about a topic. They can come from the sources in the exam paper or your own knowledge, depending on the question.</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Examine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Inspect carefully.</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Extract</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A short piece taken from a larger text.</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Historical judgement</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An opinion about something from the past, supported by historical evidence.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650260">
                <a:tc>
                  <a:txBody>
                    <a:bodyPr anchor="t" rtlCol="false"/>
                    <a:lstStyle/>
                    <a:p>
                      <a:pPr algn="l">
                        <a:lnSpc>
                          <a:spcPts val="2379"/>
                        </a:lnSpc>
                        <a:defRPr/>
                      </a:pPr>
                      <a:r>
                        <a:rPr lang="en-US" sz="1699">
                          <a:solidFill>
                            <a:srgbClr val="4E342E"/>
                          </a:solidFill>
                          <a:latin typeface="Arial Bold"/>
                        </a:rPr>
                        <a:t>Identify</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Depending on the question, find a fact or detail in a source, give an answer from a number of possibilities or briefly state a distinguishing feature or name from your own memory.</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Impact</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What were the changes something/someone brought about?</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Justify</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Give a reason for your answer or explain how you came up with your answer.</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Outline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Give the main points of something, just the essential information.</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Reliable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How trustworthy is the information in the source?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Significant</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Why is something important?</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Strength of a source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How is this source useful to a historian?</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Study</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Look at closely.</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650260">
                <a:tc>
                  <a:txBody>
                    <a:bodyPr anchor="t" rtlCol="false"/>
                    <a:lstStyle/>
                    <a:p>
                      <a:pPr algn="l">
                        <a:lnSpc>
                          <a:spcPts val="2379"/>
                        </a:lnSpc>
                        <a:defRPr/>
                      </a:pPr>
                      <a:r>
                        <a:rPr lang="en-US" sz="1699">
                          <a:solidFill>
                            <a:srgbClr val="4E342E"/>
                          </a:solidFill>
                          <a:latin typeface="Arial Bold"/>
                        </a:rPr>
                        <a:t>Type of source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This does not mean primary/secondary, it’s looking for something like: written, tactile, aural, oral, or visual such as census, diary, government records, memoir, newspaper, photograph, etc.</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Weakness of a source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Why might a historian have to be careful with how much they trust this source?</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Why do you think</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Based on your knowledge and skills as a historian, come to your own historical judgement.</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r h="353818">
                <a:tc>
                  <a:txBody>
                    <a:bodyPr anchor="t" rtlCol="false"/>
                    <a:lstStyle/>
                    <a:p>
                      <a:pPr algn="l">
                        <a:lnSpc>
                          <a:spcPts val="2379"/>
                        </a:lnSpc>
                        <a:defRPr/>
                      </a:pPr>
                      <a:r>
                        <a:rPr lang="en-US" sz="1699">
                          <a:solidFill>
                            <a:srgbClr val="4E342E"/>
                          </a:solidFill>
                          <a:latin typeface="Arial Bold"/>
                        </a:rPr>
                        <a:t>Write an account</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c>
                  <a:txBody>
                    <a:bodyPr anchor="t" rtlCol="false"/>
                    <a:lstStyle/>
                    <a:p>
                      <a:pPr algn="l">
                        <a:lnSpc>
                          <a:spcPts val="2379"/>
                        </a:lnSpc>
                        <a:defRPr/>
                      </a:pPr>
                      <a:r>
                        <a:rPr lang="en-US" sz="1699">
                          <a:solidFill>
                            <a:srgbClr val="000000"/>
                          </a:solidFill>
                          <a:latin typeface="Arial"/>
                        </a:rPr>
                        <a:t>Write a short essay of what you know about the topic the question is based on.</a:t>
                      </a:r>
                      <a:endParaRPr lang="en-US" sz="1100"/>
                    </a:p>
                  </a:txBody>
                  <a:tcPr marL="0" marR="0" marT="0" marB="0" anchor="ctr">
                    <a:lnL cmpd="sng" algn="ctr" cap="flat" w="38100">
                      <a:solidFill>
                        <a:srgbClr val="4E342E"/>
                      </a:solidFill>
                      <a:prstDash val="solid"/>
                      <a:round/>
                      <a:headEnd type="none" w="med" len="med"/>
                      <a:tailEnd type="none" w="med" len="med"/>
                    </a:lnL>
                    <a:lnR cmpd="sng" algn="ctr" cap="flat" w="38100">
                      <a:solidFill>
                        <a:srgbClr val="4E342E"/>
                      </a:solidFill>
                      <a:prstDash val="solid"/>
                      <a:round/>
                      <a:headEnd type="none" w="med" len="med"/>
                      <a:tailEnd type="none" w="med" len="med"/>
                    </a:lnR>
                    <a:lnT cmpd="sng" algn="ctr" cap="flat" w="38100">
                      <a:solidFill>
                        <a:srgbClr val="4E342E"/>
                      </a:solidFill>
                      <a:prstDash val="solid"/>
                      <a:round/>
                      <a:headEnd type="none" w="med" len="med"/>
                      <a:tailEnd type="none" w="med" len="med"/>
                    </a:lnT>
                    <a:lnB cmpd="sng" algn="ctr" cap="flat" w="38100">
                      <a:solidFill>
                        <a:srgbClr val="4E342E"/>
                      </a:solidFill>
                      <a:prstDash val="solid"/>
                      <a:round/>
                      <a:headEnd type="none" w="med" len="med"/>
                      <a:tailEnd type="none" w="med" len="med"/>
                    </a:lnB>
                  </a:tcPr>
                </a:tc>
              </a:tr>
            </a:tbl>
          </a:graphicData>
        </a:graphic>
      </p:graphicFrame>
      <p:sp>
        <p:nvSpPr>
          <p:cNvPr name="TextBox 11" id="11"/>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12" id="12"/>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sp>
        <p:nvSpPr>
          <p:cNvPr name="TextBox 13" id="13"/>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Important Note 2023-2024</a:t>
            </a:r>
          </a:p>
        </p:txBody>
      </p:sp>
      <p:sp>
        <p:nvSpPr>
          <p:cNvPr name="TextBox 8" id="8"/>
          <p:cNvSpPr txBox="true"/>
          <p:nvPr/>
        </p:nvSpPr>
        <p:spPr>
          <a:xfrm rot="0">
            <a:off x="1028700" y="2120899"/>
            <a:ext cx="15609955" cy="4848225"/>
          </a:xfrm>
          <a:prstGeom prst="rect">
            <a:avLst/>
          </a:prstGeom>
        </p:spPr>
        <p:txBody>
          <a:bodyPr anchor="t" rtlCol="false" tIns="0" lIns="0" bIns="0" rIns="0">
            <a:spAutoFit/>
          </a:bodyPr>
          <a:lstStyle/>
          <a:p>
            <a:pPr algn="l">
              <a:lnSpc>
                <a:spcPts val="4200"/>
              </a:lnSpc>
            </a:pPr>
            <a:r>
              <a:rPr lang="en-US" sz="3000">
                <a:solidFill>
                  <a:srgbClr val="000000"/>
                </a:solidFill>
                <a:latin typeface="Arial"/>
              </a:rPr>
              <a:t>The sample paper produced by the State Examinations Commission in November 2020 contained </a:t>
            </a:r>
            <a:r>
              <a:rPr lang="en-US" sz="3000">
                <a:solidFill>
                  <a:srgbClr val="000000"/>
                </a:solidFill>
                <a:latin typeface="Arial Bold"/>
              </a:rPr>
              <a:t>ten</a:t>
            </a:r>
            <a:r>
              <a:rPr lang="en-US" sz="3000">
                <a:solidFill>
                  <a:srgbClr val="000000"/>
                </a:solidFill>
                <a:latin typeface="Arial"/>
              </a:rPr>
              <a:t> questions.</a:t>
            </a:r>
          </a:p>
          <a:p>
            <a:pPr algn="l">
              <a:lnSpc>
                <a:spcPts val="4200"/>
              </a:lnSpc>
            </a:pPr>
            <a:r>
              <a:rPr lang="en-US" sz="3000">
                <a:solidFill>
                  <a:srgbClr val="000000"/>
                </a:solidFill>
                <a:latin typeface="Arial"/>
              </a:rPr>
              <a:t>The Junior Cycle History Final Examinations that students sat in June 2022 and June 2023 contained only </a:t>
            </a:r>
            <a:r>
              <a:rPr lang="en-US" sz="3000">
                <a:solidFill>
                  <a:srgbClr val="000000"/>
                </a:solidFill>
                <a:latin typeface="Arial Bold"/>
              </a:rPr>
              <a:t>eight </a:t>
            </a:r>
            <a:r>
              <a:rPr lang="en-US" sz="3000">
                <a:solidFill>
                  <a:srgbClr val="000000"/>
                </a:solidFill>
                <a:latin typeface="Arial"/>
              </a:rPr>
              <a:t>questions. </a:t>
            </a:r>
          </a:p>
          <a:p>
            <a:pPr algn="l">
              <a:lnSpc>
                <a:spcPts val="4200"/>
              </a:lnSpc>
            </a:pPr>
          </a:p>
          <a:p>
            <a:pPr algn="l">
              <a:lnSpc>
                <a:spcPts val="4200"/>
              </a:lnSpc>
            </a:pPr>
            <a:r>
              <a:rPr lang="en-US" sz="3000">
                <a:solidFill>
                  <a:srgbClr val="4E342E"/>
                </a:solidFill>
                <a:latin typeface="Arial Bold"/>
              </a:rPr>
              <a:t>The 2024 exam will account for 100% of students’ final grade for Junior Cycle History</a:t>
            </a:r>
            <a:r>
              <a:rPr lang="en-US" sz="3000">
                <a:solidFill>
                  <a:srgbClr val="000000"/>
                </a:solidFill>
                <a:latin typeface="Arial"/>
              </a:rPr>
              <a:t> as the 2024 cohort, as like the 2022 and 2023 cohorts, will not be completing the Assessment Task. These three cohorts have also only been required to complete </a:t>
            </a:r>
            <a:r>
              <a:rPr lang="en-US" sz="3000">
                <a:solidFill>
                  <a:srgbClr val="4E342E"/>
                </a:solidFill>
                <a:latin typeface="Arial Bold"/>
              </a:rPr>
              <a:t>one</a:t>
            </a:r>
            <a:r>
              <a:rPr lang="en-US" sz="3000">
                <a:solidFill>
                  <a:srgbClr val="000000"/>
                </a:solidFill>
                <a:latin typeface="Arial"/>
              </a:rPr>
              <a:t> CBA as a result of the Covid provisions brought in by the Department of Education and Skills. </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Structure, Timing and Marks</a:t>
            </a:r>
          </a:p>
        </p:txBody>
      </p:sp>
      <p:sp>
        <p:nvSpPr>
          <p:cNvPr name="TextBox 7" id="7"/>
          <p:cNvSpPr txBox="true"/>
          <p:nvPr/>
        </p:nvSpPr>
        <p:spPr>
          <a:xfrm rot="0">
            <a:off x="1028700" y="2120899"/>
            <a:ext cx="15609955" cy="43148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Your Junior Cycle </a:t>
            </a:r>
            <a:r>
              <a:rPr lang="en-US" sz="3000">
                <a:solidFill>
                  <a:srgbClr val="000000"/>
                </a:solidFill>
                <a:latin typeface="Arial Bold"/>
              </a:rPr>
              <a:t>Final Examination </a:t>
            </a:r>
            <a:r>
              <a:rPr lang="en-US" sz="3000">
                <a:solidFill>
                  <a:srgbClr val="000000"/>
                </a:solidFill>
                <a:latin typeface="Arial"/>
              </a:rPr>
              <a:t>for History will last </a:t>
            </a:r>
            <a:r>
              <a:rPr lang="en-US" sz="3000">
                <a:solidFill>
                  <a:srgbClr val="000000"/>
                </a:solidFill>
                <a:latin typeface="Arial Bold"/>
              </a:rPr>
              <a:t>2 hours </a:t>
            </a:r>
            <a:r>
              <a:rPr lang="en-US" sz="3000">
                <a:solidFill>
                  <a:srgbClr val="000000"/>
                </a:solidFill>
                <a:latin typeface="Arial"/>
              </a:rPr>
              <a:t>and is worth </a:t>
            </a:r>
            <a:r>
              <a:rPr lang="en-US" sz="3000">
                <a:solidFill>
                  <a:srgbClr val="000000"/>
                </a:solidFill>
                <a:latin typeface="Arial Bold"/>
              </a:rPr>
              <a:t>360 marks </a:t>
            </a:r>
            <a:r>
              <a:rPr lang="en-US" sz="3000">
                <a:solidFill>
                  <a:srgbClr val="000000"/>
                </a:solidFill>
                <a:latin typeface="Arial"/>
              </a:rPr>
              <a:t>– </a:t>
            </a:r>
            <a:r>
              <a:rPr lang="en-US" sz="3000">
                <a:solidFill>
                  <a:srgbClr val="000000"/>
                </a:solidFill>
                <a:latin typeface="Arial Bold"/>
              </a:rPr>
              <a:t>90%</a:t>
            </a:r>
            <a:r>
              <a:rPr lang="en-US" sz="3000">
                <a:solidFill>
                  <a:srgbClr val="000000"/>
                </a:solidFill>
                <a:latin typeface="Arial"/>
              </a:rPr>
              <a:t> of the total marks available for your Junior Cycle History grade.</a:t>
            </a:r>
          </a:p>
          <a:p>
            <a:pPr algn="l" marL="647702" indent="-323851" lvl="1">
              <a:lnSpc>
                <a:spcPts val="4200"/>
              </a:lnSpc>
              <a:buFont typeface="Arial"/>
              <a:buChar char="•"/>
            </a:pPr>
            <a:r>
              <a:rPr lang="en-US" sz="3000">
                <a:solidFill>
                  <a:srgbClr val="000000"/>
                </a:solidFill>
                <a:latin typeface="Arial"/>
              </a:rPr>
              <a:t>The other </a:t>
            </a:r>
            <a:r>
              <a:rPr lang="en-US" sz="3000">
                <a:solidFill>
                  <a:srgbClr val="000000"/>
                </a:solidFill>
                <a:latin typeface="Arial Bold"/>
              </a:rPr>
              <a:t>10%</a:t>
            </a:r>
            <a:r>
              <a:rPr lang="en-US" sz="3000">
                <a:solidFill>
                  <a:srgbClr val="000000"/>
                </a:solidFill>
                <a:latin typeface="Arial"/>
              </a:rPr>
              <a:t> (</a:t>
            </a:r>
            <a:r>
              <a:rPr lang="en-US" sz="3000">
                <a:solidFill>
                  <a:srgbClr val="000000"/>
                </a:solidFill>
                <a:latin typeface="Arial Bold"/>
              </a:rPr>
              <a:t>40 marks</a:t>
            </a:r>
            <a:r>
              <a:rPr lang="en-US" sz="3000">
                <a:solidFill>
                  <a:srgbClr val="000000"/>
                </a:solidFill>
                <a:latin typeface="Arial"/>
              </a:rPr>
              <a:t>) is for your </a:t>
            </a:r>
            <a:r>
              <a:rPr lang="en-US" sz="3000">
                <a:solidFill>
                  <a:srgbClr val="000000"/>
                </a:solidFill>
                <a:latin typeface="Arial Bold"/>
              </a:rPr>
              <a:t>Assessment Task</a:t>
            </a:r>
            <a:r>
              <a:rPr lang="en-US" sz="3000">
                <a:solidFill>
                  <a:srgbClr val="000000"/>
                </a:solidFill>
                <a:latin typeface="Arial"/>
              </a:rPr>
              <a:t>. </a:t>
            </a:r>
          </a:p>
          <a:p>
            <a:pPr algn="l" marL="647702" indent="-323851" lvl="1">
              <a:lnSpc>
                <a:spcPts val="4200"/>
              </a:lnSpc>
              <a:buFont typeface="Arial"/>
              <a:buChar char="•"/>
            </a:pPr>
            <a:r>
              <a:rPr lang="en-US" sz="3000">
                <a:solidFill>
                  <a:srgbClr val="000000"/>
                </a:solidFill>
                <a:latin typeface="Arial"/>
              </a:rPr>
              <a:t>Timing breakdown:</a:t>
            </a:r>
          </a:p>
          <a:p>
            <a:pPr algn="l" marL="1295403" indent="-431801" lvl="2">
              <a:lnSpc>
                <a:spcPts val="4200"/>
              </a:lnSpc>
              <a:buFont typeface="Arial"/>
              <a:buChar char="⚬"/>
            </a:pPr>
            <a:r>
              <a:rPr lang="en-US" sz="3000">
                <a:solidFill>
                  <a:srgbClr val="000000"/>
                </a:solidFill>
                <a:latin typeface="Arial"/>
              </a:rPr>
              <a:t>If there are </a:t>
            </a:r>
            <a:r>
              <a:rPr lang="en-US" sz="3000">
                <a:solidFill>
                  <a:srgbClr val="000000"/>
                </a:solidFill>
                <a:latin typeface="Arial Bold"/>
              </a:rPr>
              <a:t>eight questions </a:t>
            </a:r>
            <a:r>
              <a:rPr lang="en-US" sz="3000">
                <a:solidFill>
                  <a:srgbClr val="000000"/>
                </a:solidFill>
                <a:latin typeface="Arial"/>
              </a:rPr>
              <a:t>on the paper, you have </a:t>
            </a:r>
            <a:r>
              <a:rPr lang="en-US" sz="3000">
                <a:solidFill>
                  <a:srgbClr val="000000"/>
                </a:solidFill>
                <a:latin typeface="Arial Bold"/>
              </a:rPr>
              <a:t>15 mins </a:t>
            </a:r>
            <a:r>
              <a:rPr lang="en-US" sz="3000">
                <a:solidFill>
                  <a:srgbClr val="000000"/>
                </a:solidFill>
                <a:latin typeface="Arial"/>
              </a:rPr>
              <a:t>per question. (</a:t>
            </a:r>
            <a:r>
              <a:rPr lang="en-US" sz="3000">
                <a:solidFill>
                  <a:srgbClr val="000000"/>
                </a:solidFill>
                <a:latin typeface="Arial Bold"/>
              </a:rPr>
              <a:t>8 Qs = 15 mins</a:t>
            </a:r>
            <a:r>
              <a:rPr lang="en-US" sz="3000">
                <a:solidFill>
                  <a:srgbClr val="000000"/>
                </a:solidFill>
                <a:latin typeface="Arial"/>
              </a:rPr>
              <a:t>)</a:t>
            </a:r>
          </a:p>
          <a:p>
            <a:pPr algn="l" marL="1295403" indent="-431801" lvl="2">
              <a:lnSpc>
                <a:spcPts val="4200"/>
              </a:lnSpc>
              <a:buFont typeface="Arial"/>
              <a:buChar char="⚬"/>
            </a:pPr>
            <a:r>
              <a:rPr lang="en-US" sz="3000">
                <a:solidFill>
                  <a:srgbClr val="000000"/>
                </a:solidFill>
                <a:latin typeface="Arial"/>
              </a:rPr>
              <a:t>If there are </a:t>
            </a:r>
            <a:r>
              <a:rPr lang="en-US" sz="3000">
                <a:solidFill>
                  <a:srgbClr val="000000"/>
                </a:solidFill>
                <a:latin typeface="Arial Bold"/>
              </a:rPr>
              <a:t>ten questions </a:t>
            </a:r>
            <a:r>
              <a:rPr lang="en-US" sz="3000">
                <a:solidFill>
                  <a:srgbClr val="000000"/>
                </a:solidFill>
                <a:latin typeface="Arial"/>
              </a:rPr>
              <a:t>on the paper, you have </a:t>
            </a:r>
            <a:r>
              <a:rPr lang="en-US" sz="3000">
                <a:solidFill>
                  <a:srgbClr val="000000"/>
                </a:solidFill>
                <a:latin typeface="Arial Bold"/>
              </a:rPr>
              <a:t>12 mins </a:t>
            </a:r>
            <a:r>
              <a:rPr lang="en-US" sz="3000">
                <a:solidFill>
                  <a:srgbClr val="000000"/>
                </a:solidFill>
                <a:latin typeface="Arial"/>
              </a:rPr>
              <a:t>per question. (</a:t>
            </a:r>
            <a:r>
              <a:rPr lang="en-US" sz="3000">
                <a:solidFill>
                  <a:srgbClr val="000000"/>
                </a:solidFill>
                <a:latin typeface="Arial Bold"/>
              </a:rPr>
              <a:t>10 Qs = 12 mins</a:t>
            </a:r>
            <a:r>
              <a:rPr lang="en-US" sz="3000">
                <a:solidFill>
                  <a:srgbClr val="000000"/>
                </a:solidFill>
                <a:latin typeface="Arial"/>
              </a:rPr>
              <a:t>)</a:t>
            </a:r>
          </a:p>
        </p:txBody>
      </p:sp>
      <p:sp>
        <p:nvSpPr>
          <p:cNvPr name="TextBox 8" id="8"/>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9" id="9"/>
          <p:cNvGrpSpPr/>
          <p:nvPr/>
        </p:nvGrpSpPr>
        <p:grpSpPr>
          <a:xfrm rot="0">
            <a:off x="12988850" y="9725311"/>
            <a:ext cx="3950410" cy="561689"/>
            <a:chOff x="0" y="0"/>
            <a:chExt cx="5267213" cy="748919"/>
          </a:xfrm>
        </p:grpSpPr>
        <p:sp>
          <p:nvSpPr>
            <p:cNvPr name="Freeform 10" id="10"/>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1" id="11"/>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2" id="12"/>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3" id="13"/>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How to Complete Your Paper</a:t>
            </a:r>
          </a:p>
        </p:txBody>
      </p:sp>
      <p:sp>
        <p:nvSpPr>
          <p:cNvPr name="TextBox 8" id="8"/>
          <p:cNvSpPr txBox="true"/>
          <p:nvPr/>
        </p:nvSpPr>
        <p:spPr>
          <a:xfrm rot="0">
            <a:off x="1028700" y="2120899"/>
            <a:ext cx="15609955" cy="32480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You must answer all questions on your paper.</a:t>
            </a:r>
          </a:p>
          <a:p>
            <a:pPr algn="l" marL="647702" indent="-323851" lvl="1">
              <a:lnSpc>
                <a:spcPts val="4200"/>
              </a:lnSpc>
              <a:buFont typeface="Arial"/>
              <a:buChar char="•"/>
            </a:pPr>
            <a:r>
              <a:rPr lang="en-US" sz="3000">
                <a:solidFill>
                  <a:srgbClr val="000000"/>
                </a:solidFill>
                <a:latin typeface="Arial"/>
              </a:rPr>
              <a:t>Answers must be entered into the answer spaces provided. If they are not – for example, if you write outside the lines – your work may not been seen by the examiner.</a:t>
            </a:r>
          </a:p>
          <a:p>
            <a:pPr algn="l" marL="647702" indent="-323851" lvl="1">
              <a:lnSpc>
                <a:spcPts val="4200"/>
              </a:lnSpc>
              <a:buFont typeface="Arial"/>
              <a:buChar char="•"/>
            </a:pPr>
            <a:r>
              <a:rPr lang="en-US" sz="3000">
                <a:solidFill>
                  <a:srgbClr val="000000"/>
                </a:solidFill>
                <a:latin typeface="Arial"/>
              </a:rPr>
              <a:t>Blue or black pen should be used. Do not use a pencil in your History exam.</a:t>
            </a:r>
          </a:p>
          <a:p>
            <a:pPr algn="l" marL="647702" indent="-323851" lvl="1">
              <a:lnSpc>
                <a:spcPts val="4200"/>
              </a:lnSpc>
              <a:buFont typeface="Arial"/>
              <a:buChar char="•"/>
            </a:pPr>
            <a:r>
              <a:rPr lang="en-US" sz="3000">
                <a:solidFill>
                  <a:srgbClr val="000000"/>
                </a:solidFill>
                <a:latin typeface="Arial"/>
              </a:rPr>
              <a:t>If you need space to plan an answer or do rough work, optional planning/rough work space is provided at the beginning of the exam paper.</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4" id="14"/>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How to Complete Your Paper</a:t>
            </a:r>
          </a:p>
        </p:txBody>
      </p:sp>
      <p:sp>
        <p:nvSpPr>
          <p:cNvPr name="TextBox 8" id="8"/>
          <p:cNvSpPr txBox="true"/>
          <p:nvPr/>
        </p:nvSpPr>
        <p:spPr>
          <a:xfrm rot="0">
            <a:off x="1028700" y="2120899"/>
            <a:ext cx="15609955" cy="37814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If you make a mistake, you may cross it out or use correction tape (rather than fluid) and add the correction information.</a:t>
            </a:r>
          </a:p>
          <a:p>
            <a:pPr algn="l" marL="647702" indent="-323851" lvl="1">
              <a:lnSpc>
                <a:spcPts val="4200"/>
              </a:lnSpc>
              <a:buFont typeface="Arial"/>
              <a:buChar char="•"/>
            </a:pPr>
            <a:r>
              <a:rPr lang="en-US" sz="3000">
                <a:solidFill>
                  <a:srgbClr val="000000"/>
                </a:solidFill>
                <a:latin typeface="Arial"/>
              </a:rPr>
              <a:t>You will notice that many source documents appear on the History examination paper. Each question has a number of parts, some of which are based on the source, and others on your course knowledge. It is a good idea to read the question carefully and be sure you know whether you should answer based on the source or on your studied course material.</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4" id="14"/>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On the day of your Exam</a:t>
            </a:r>
          </a:p>
        </p:txBody>
      </p:sp>
      <p:sp>
        <p:nvSpPr>
          <p:cNvPr name="TextBox 8" id="8"/>
          <p:cNvSpPr txBox="true"/>
          <p:nvPr/>
        </p:nvSpPr>
        <p:spPr>
          <a:xfrm rot="0">
            <a:off x="1028700" y="2120899"/>
            <a:ext cx="15609955" cy="69818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Bring your blue or black pens with you.</a:t>
            </a:r>
          </a:p>
          <a:p>
            <a:pPr algn="l" marL="647702" indent="-323851" lvl="1">
              <a:lnSpc>
                <a:spcPts val="4200"/>
              </a:lnSpc>
              <a:buFont typeface="Arial"/>
              <a:buChar char="•"/>
            </a:pPr>
            <a:r>
              <a:rPr lang="en-US" sz="3000">
                <a:solidFill>
                  <a:srgbClr val="000000"/>
                </a:solidFill>
                <a:latin typeface="Arial"/>
              </a:rPr>
              <a:t>Ensure your answers are the appropriate length. For example, a question with a small answer space might only require a sentence or two, but a question with a larger answer space may require a much longer response. </a:t>
            </a:r>
          </a:p>
          <a:p>
            <a:pPr algn="l" marL="647702" indent="-323851" lvl="1">
              <a:lnSpc>
                <a:spcPts val="4200"/>
              </a:lnSpc>
              <a:buFont typeface="Arial"/>
              <a:buChar char="•"/>
            </a:pPr>
            <a:r>
              <a:rPr lang="en-US" sz="3000">
                <a:solidFill>
                  <a:srgbClr val="000000"/>
                </a:solidFill>
                <a:latin typeface="Arial"/>
              </a:rPr>
              <a:t>Do not spend too much time on any one question – manage your time so that you can give equal effort to all parts of your examinations paper. </a:t>
            </a:r>
          </a:p>
          <a:p>
            <a:pPr algn="l" marL="647702" indent="-323851" lvl="1">
              <a:lnSpc>
                <a:spcPts val="4200"/>
              </a:lnSpc>
              <a:buFont typeface="Arial"/>
              <a:buChar char="•"/>
            </a:pPr>
            <a:r>
              <a:rPr lang="en-US" sz="3000">
                <a:solidFill>
                  <a:srgbClr val="000000"/>
                </a:solidFill>
                <a:latin typeface="Arial"/>
              </a:rPr>
              <a:t>Do not panic if something unfamiliar is asked in a question. Attempt it as best you can.</a:t>
            </a:r>
          </a:p>
          <a:p>
            <a:pPr algn="l" marL="647702" indent="-323851" lvl="1">
              <a:lnSpc>
                <a:spcPts val="4200"/>
              </a:lnSpc>
              <a:buFont typeface="Arial"/>
              <a:buChar char="•"/>
            </a:pPr>
            <a:r>
              <a:rPr lang="en-US" sz="3000">
                <a:solidFill>
                  <a:srgbClr val="000000"/>
                </a:solidFill>
                <a:latin typeface="Arial"/>
              </a:rPr>
              <a:t>Work neatly so that the examiner can easily understand your answers (write in print if needed).</a:t>
            </a:r>
          </a:p>
          <a:p>
            <a:pPr algn="l" marL="647702" indent="-323851" lvl="1">
              <a:lnSpc>
                <a:spcPts val="4200"/>
              </a:lnSpc>
              <a:buFont typeface="Arial"/>
              <a:buChar char="•"/>
            </a:pPr>
            <a:r>
              <a:rPr lang="en-US" sz="3000">
                <a:solidFill>
                  <a:srgbClr val="000000"/>
                </a:solidFill>
                <a:latin typeface="Arial"/>
              </a:rPr>
              <a:t>Write your answers in the spaces provided in the exam paper.</a:t>
            </a:r>
          </a:p>
          <a:p>
            <a:pPr algn="l" marL="647702" indent="-323851" lvl="1">
              <a:lnSpc>
                <a:spcPts val="4200"/>
              </a:lnSpc>
              <a:buFont typeface="Arial"/>
              <a:buChar char="•"/>
            </a:pPr>
            <a:r>
              <a:rPr lang="en-US" sz="3000">
                <a:solidFill>
                  <a:srgbClr val="000000"/>
                </a:solidFill>
                <a:latin typeface="Arial"/>
              </a:rPr>
              <a:t>If possible, allow time at the end to look over your work. Check that you have not skipped any parts of a question and/or add any relevant points or details that didn’t come to mind earlier to an answer. </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4" id="14"/>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99655" y="0"/>
            <a:ext cx="20887310" cy="10287000"/>
          </a:xfrm>
          <a:custGeom>
            <a:avLst/>
            <a:gdLst/>
            <a:ahLst/>
            <a:cxnLst/>
            <a:rect r="r" b="b" t="t" l="l"/>
            <a:pathLst>
              <a:path h="10287000" w="20887310">
                <a:moveTo>
                  <a:pt x="0" y="0"/>
                </a:moveTo>
                <a:lnTo>
                  <a:pt x="20887310" y="0"/>
                </a:lnTo>
                <a:lnTo>
                  <a:pt x="20887310"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0" y="3599172"/>
            <a:ext cx="18288000" cy="1327150"/>
          </a:xfrm>
          <a:prstGeom prst="rect">
            <a:avLst/>
          </a:prstGeom>
        </p:spPr>
        <p:txBody>
          <a:bodyPr anchor="t" rtlCol="false" tIns="0" lIns="0" bIns="0" rIns="0">
            <a:spAutoFit/>
          </a:bodyPr>
          <a:lstStyle/>
          <a:p>
            <a:pPr algn="ctr">
              <a:lnSpc>
                <a:spcPts val="9799"/>
              </a:lnSpc>
            </a:pPr>
            <a:r>
              <a:rPr lang="en-US" sz="6999" spc="314">
                <a:solidFill>
                  <a:srgbClr val="4E342E"/>
                </a:solidFill>
                <a:latin typeface="Arial Bold"/>
              </a:rPr>
              <a:t>STUDY TIPS AND EXAM PREPARATION</a:t>
            </a:r>
          </a:p>
        </p:txBody>
      </p:sp>
      <p:sp>
        <p:nvSpPr>
          <p:cNvPr name="TextBox 4" id="4"/>
          <p:cNvSpPr txBox="true"/>
          <p:nvPr/>
        </p:nvSpPr>
        <p:spPr>
          <a:xfrm rot="0">
            <a:off x="351814" y="3805546"/>
            <a:ext cx="17584398" cy="1044577"/>
          </a:xfrm>
          <a:prstGeom prst="rect">
            <a:avLst/>
          </a:prstGeom>
        </p:spPr>
        <p:txBody>
          <a:bodyPr anchor="t" rtlCol="false" tIns="0" lIns="0" bIns="0" rIns="0">
            <a:spAutoFit/>
          </a:bodyPr>
          <a:lstStyle/>
          <a:p>
            <a:pPr algn="ctr">
              <a:lnSpc>
                <a:spcPts val="8050"/>
              </a:lnSpc>
            </a:pPr>
            <a:r>
              <a:rPr lang="en-US" sz="7000" spc="2100">
                <a:solidFill>
                  <a:srgbClr val="FFFFFF"/>
                </a:solidFill>
                <a:latin typeface="Daydream"/>
              </a:rPr>
              <a:t>study tips and exam preparation</a:t>
            </a:r>
          </a:p>
        </p:txBody>
      </p:sp>
      <p:sp>
        <p:nvSpPr>
          <p:cNvPr name="TextBox 5" id="5"/>
          <p:cNvSpPr txBox="true"/>
          <p:nvPr/>
        </p:nvSpPr>
        <p:spPr>
          <a:xfrm rot="0">
            <a:off x="15680334" y="-14772"/>
            <a:ext cx="2162188" cy="591277"/>
          </a:xfrm>
          <a:prstGeom prst="rect">
            <a:avLst/>
          </a:prstGeom>
        </p:spPr>
        <p:txBody>
          <a:bodyPr anchor="t" rtlCol="false" tIns="0" lIns="0" bIns="0" rIns="0">
            <a:spAutoFit/>
          </a:bodyPr>
          <a:lstStyle/>
          <a:p>
            <a:pPr algn="r">
              <a:lnSpc>
                <a:spcPts val="4206"/>
              </a:lnSpc>
            </a:pPr>
            <a:r>
              <a:rPr lang="en-US" sz="3004">
                <a:solidFill>
                  <a:srgbClr val="FFFFFF"/>
                </a:solidFill>
                <a:latin typeface="Old Standard Bold"/>
              </a:rPr>
              <a:t>Chapter 39</a:t>
            </a:r>
          </a:p>
        </p:txBody>
      </p:sp>
      <p:sp>
        <p:nvSpPr>
          <p:cNvPr name="TextBox 6" id="6"/>
          <p:cNvSpPr txBox="true"/>
          <p:nvPr/>
        </p:nvSpPr>
        <p:spPr>
          <a:xfrm rot="0">
            <a:off x="612142" y="-14772"/>
            <a:ext cx="4125951" cy="591277"/>
          </a:xfrm>
          <a:prstGeom prst="rect">
            <a:avLst/>
          </a:prstGeom>
        </p:spPr>
        <p:txBody>
          <a:bodyPr anchor="t" rtlCol="false" tIns="0" lIns="0" bIns="0" rIns="0">
            <a:spAutoFit/>
          </a:bodyPr>
          <a:lstStyle/>
          <a:p>
            <a:pPr algn="l">
              <a:lnSpc>
                <a:spcPts val="4206"/>
              </a:lnSpc>
            </a:pPr>
            <a:r>
              <a:rPr lang="en-US" sz="3004">
                <a:solidFill>
                  <a:srgbClr val="FFFFFF"/>
                </a:solidFill>
                <a:latin typeface="Old Standard Bold"/>
              </a:rPr>
              <a:t>1914-1918</a:t>
            </a:r>
          </a:p>
        </p:txBody>
      </p:sp>
      <p:grpSp>
        <p:nvGrpSpPr>
          <p:cNvPr name="Group 7" id="7"/>
          <p:cNvGrpSpPr/>
          <p:nvPr/>
        </p:nvGrpSpPr>
        <p:grpSpPr>
          <a:xfrm rot="0">
            <a:off x="14337590" y="9725311"/>
            <a:ext cx="3950410" cy="561689"/>
            <a:chOff x="0" y="0"/>
            <a:chExt cx="5267213" cy="748919"/>
          </a:xfrm>
        </p:grpSpPr>
        <p:sp>
          <p:nvSpPr>
            <p:cNvPr name="Freeform 8" id="8"/>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0" id="10"/>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1" id="11"/>
          <p:cNvSpPr txBox="true"/>
          <p:nvPr/>
        </p:nvSpPr>
        <p:spPr>
          <a:xfrm rot="0">
            <a:off x="0" y="9613901"/>
            <a:ext cx="4738093" cy="673099"/>
          </a:xfrm>
          <a:prstGeom prst="rect">
            <a:avLst/>
          </a:prstGeom>
        </p:spPr>
        <p:txBody>
          <a:bodyPr anchor="t" rtlCol="false" tIns="0" lIns="0" bIns="0" rIns="0">
            <a:spAutoFit/>
          </a:bodyPr>
          <a:lstStyle/>
          <a:p>
            <a:pPr algn="ctr">
              <a:lnSpc>
                <a:spcPts val="4900"/>
              </a:lnSpc>
            </a:pPr>
            <a:r>
              <a:rPr lang="en-US" sz="3500">
                <a:solidFill>
                  <a:srgbClr val="4E342E"/>
                </a:solidFill>
                <a:latin typeface="Arial Bold"/>
              </a:rPr>
              <a:t>Junior Cycle History</a:t>
            </a:r>
          </a:p>
        </p:txBody>
      </p:sp>
      <p:sp>
        <p:nvSpPr>
          <p:cNvPr name="TextBox 12" id="12"/>
          <p:cNvSpPr txBox="true"/>
          <p:nvPr/>
        </p:nvSpPr>
        <p:spPr>
          <a:xfrm rot="0">
            <a:off x="1151473" y="5019675"/>
            <a:ext cx="15609955" cy="1647825"/>
          </a:xfrm>
          <a:prstGeom prst="rect">
            <a:avLst/>
          </a:prstGeom>
        </p:spPr>
        <p:txBody>
          <a:bodyPr anchor="t" rtlCol="false" tIns="0" lIns="0" bIns="0" rIns="0">
            <a:spAutoFit/>
          </a:bodyPr>
          <a:lstStyle/>
          <a:p>
            <a:pPr algn="l">
              <a:lnSpc>
                <a:spcPts val="4200"/>
              </a:lnSpc>
            </a:pPr>
            <a:r>
              <a:rPr lang="en-US" sz="3000">
                <a:solidFill>
                  <a:srgbClr val="000000"/>
                </a:solidFill>
                <a:latin typeface="Arial"/>
              </a:rPr>
              <a:t>Your written paper can include questions from any part of your course, so make sure to revise material from each of your three years of studying History.</a:t>
            </a:r>
          </a:p>
          <a:p>
            <a:pPr algn="l">
              <a:lnSpc>
                <a:spcPts val="4200"/>
              </a:lnSpc>
            </a:pPr>
            <a:r>
              <a:rPr lang="en-US" sz="3000">
                <a:solidFill>
                  <a:srgbClr val="000000"/>
                </a:solidFill>
                <a:latin typeface="Arial"/>
              </a:rPr>
              <a:t>As you revise in the days and weeks before your exam, keep the following advice in mind. </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4E342E"/>
                </a:solidFill>
                <a:latin typeface="Arial Bold"/>
              </a:rPr>
              <a:t>Plan</a:t>
            </a:r>
          </a:p>
        </p:txBody>
      </p:sp>
      <p:sp>
        <p:nvSpPr>
          <p:cNvPr name="TextBox 8" id="8"/>
          <p:cNvSpPr txBox="true"/>
          <p:nvPr/>
        </p:nvSpPr>
        <p:spPr>
          <a:xfrm rot="0">
            <a:off x="1028700" y="2120899"/>
            <a:ext cx="15609955" cy="3248025"/>
          </a:xfrm>
          <a:prstGeom prst="rect">
            <a:avLst/>
          </a:prstGeom>
        </p:spPr>
        <p:txBody>
          <a:bodyPr anchor="t" rtlCol="false" tIns="0" lIns="0" bIns="0" rIns="0">
            <a:spAutoFit/>
          </a:bodyPr>
          <a:lstStyle/>
          <a:p>
            <a:pPr algn="l" marL="647702" indent="-323851" lvl="1">
              <a:lnSpc>
                <a:spcPts val="4200"/>
              </a:lnSpc>
              <a:buFont typeface="Arial"/>
              <a:buChar char="•"/>
            </a:pPr>
            <a:r>
              <a:rPr lang="en-US" sz="3000">
                <a:solidFill>
                  <a:srgbClr val="000000"/>
                </a:solidFill>
                <a:latin typeface="Arial"/>
              </a:rPr>
              <a:t>To begin your History revision, it is recommended that you make a list of the topics you need to revise.</a:t>
            </a:r>
          </a:p>
          <a:p>
            <a:pPr algn="l" marL="647702" indent="-323851" lvl="1">
              <a:lnSpc>
                <a:spcPts val="4200"/>
              </a:lnSpc>
              <a:buFont typeface="Arial"/>
              <a:buChar char="•"/>
            </a:pPr>
            <a:r>
              <a:rPr lang="en-US" sz="3000">
                <a:solidFill>
                  <a:srgbClr val="000000"/>
                </a:solidFill>
                <a:latin typeface="Arial"/>
              </a:rPr>
              <a:t>You have each been given a Revision Timetable (also available on Class Notebook and Teams) which contains a chapter by chapter list of your topics. </a:t>
            </a:r>
          </a:p>
          <a:p>
            <a:pPr algn="l" marL="647702" indent="-323851" lvl="1">
              <a:lnSpc>
                <a:spcPts val="4200"/>
              </a:lnSpc>
              <a:buFont typeface="Arial"/>
              <a:buChar char="•"/>
            </a:pPr>
            <a:r>
              <a:rPr lang="en-US" sz="3000">
                <a:solidFill>
                  <a:srgbClr val="000000"/>
                </a:solidFill>
                <a:latin typeface="Arial"/>
              </a:rPr>
              <a:t>The layout of this Revision Timetable is to divide two topics over the space of two weeks so you can set aside adequate time to revise each topic, up until the Easter Break. </a:t>
            </a:r>
          </a:p>
        </p:txBody>
      </p:sp>
      <p:sp>
        <p:nvSpPr>
          <p:cNvPr name="TextBox 9" id="9"/>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grpSp>
        <p:nvGrpSpPr>
          <p:cNvPr name="Group 10" id="10"/>
          <p:cNvGrpSpPr/>
          <p:nvPr/>
        </p:nvGrpSpPr>
        <p:grpSpPr>
          <a:xfrm rot="0">
            <a:off x="12988850" y="9725311"/>
            <a:ext cx="3950410" cy="561689"/>
            <a:chOff x="0" y="0"/>
            <a:chExt cx="5267213" cy="748919"/>
          </a:xfrm>
        </p:grpSpPr>
        <p:sp>
          <p:nvSpPr>
            <p:cNvPr name="Freeform 11" id="11"/>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14" id="14"/>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BCAAA4"/>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4E342E"/>
            </a:solidFill>
          </p:spPr>
        </p:sp>
      </p:grpSp>
      <p:sp>
        <p:nvSpPr>
          <p:cNvPr name="TextBox 6" id="6"/>
          <p:cNvSpPr txBox="true"/>
          <p:nvPr/>
        </p:nvSpPr>
        <p:spPr>
          <a:xfrm rot="-5400000">
            <a:off x="-4872038" y="4806950"/>
            <a:ext cx="10287000"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Junior Cycle History</a:t>
            </a:r>
          </a:p>
        </p:txBody>
      </p:sp>
      <p:sp>
        <p:nvSpPr>
          <p:cNvPr name="TextBox 7" id="7"/>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p>
        </p:txBody>
      </p:sp>
      <p:graphicFrame>
        <p:nvGraphicFramePr>
          <p:cNvPr name="Table 8" id="8"/>
          <p:cNvGraphicFramePr>
            <a:graphicFrameLocks noGrp="true"/>
          </p:cNvGraphicFramePr>
          <p:nvPr/>
        </p:nvGraphicFramePr>
        <p:xfrm>
          <a:off x="857014" y="801979"/>
          <a:ext cx="12406242" cy="3958079"/>
        </p:xfrm>
        <a:graphic>
          <a:graphicData uri="http://schemas.openxmlformats.org/drawingml/2006/table">
            <a:tbl>
              <a:tblPr/>
              <a:tblGrid>
                <a:gridCol w="1127840"/>
                <a:gridCol w="1127840"/>
                <a:gridCol w="1127840"/>
                <a:gridCol w="1127840"/>
                <a:gridCol w="1127840"/>
                <a:gridCol w="1127840"/>
                <a:gridCol w="1127840"/>
                <a:gridCol w="1127840"/>
                <a:gridCol w="1127840"/>
                <a:gridCol w="1127840"/>
                <a:gridCol w="1127840"/>
              </a:tblGrid>
              <a:tr h="1164745">
                <a:tc>
                  <a:txBody>
                    <a:bodyPr anchor="t" rtlCol="false"/>
                    <a:lstStyle/>
                    <a:p>
                      <a:pPr algn="ctr">
                        <a:lnSpc>
                          <a:spcPts val="1838"/>
                        </a:lnSpc>
                        <a:defRPr/>
                      </a:pPr>
                      <a:r>
                        <a:rPr lang="en-US" sz="1313">
                          <a:solidFill>
                            <a:srgbClr val="FFC1C1"/>
                          </a:solidFill>
                          <a:latin typeface="Arial Bold"/>
                        </a:rPr>
                        <a:t>The Historian</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C00000"/>
                    </a:solidFill>
                  </a:tcPr>
                </a:tc>
                <a:tc>
                  <a:txBody>
                    <a:bodyPr anchor="t" rtlCol="false"/>
                    <a:lstStyle/>
                    <a:p>
                      <a:pPr algn="ctr">
                        <a:lnSpc>
                          <a:spcPts val="1838"/>
                        </a:lnSpc>
                        <a:defRPr/>
                      </a:pPr>
                      <a:r>
                        <a:rPr lang="en-US" sz="1313">
                          <a:solidFill>
                            <a:srgbClr val="FFC1C1"/>
                          </a:solidFill>
                          <a:latin typeface="Arial Bold"/>
                        </a:rPr>
                        <a:t>The Archaeologist</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C00000"/>
                    </a:solidFill>
                  </a:tcPr>
                </a:tc>
                <a:tc>
                  <a:txBody>
                    <a:bodyPr anchor="t" rtlCol="false"/>
                    <a:lstStyle/>
                    <a:p>
                      <a:pPr algn="ctr">
                        <a:lnSpc>
                          <a:spcPts val="1838"/>
                        </a:lnSpc>
                        <a:defRPr/>
                      </a:pPr>
                      <a:r>
                        <a:rPr lang="en-US" sz="1313">
                          <a:solidFill>
                            <a:srgbClr val="C1FAD3"/>
                          </a:solidFill>
                          <a:latin typeface="Arial Bold"/>
                        </a:rPr>
                        <a:t>Ancient Ireland</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D3E9FF"/>
                          </a:solidFill>
                          <a:latin typeface="Arial Bold"/>
                        </a:rPr>
                        <a:t>Ancient Rome</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C1FAD3"/>
                          </a:solidFill>
                          <a:latin typeface="Arial Bold"/>
                        </a:rPr>
                        <a:t>Early Christian Ireland</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D1CFE9"/>
                          </a:solidFill>
                          <a:latin typeface="Arial Bold"/>
                        </a:rPr>
                        <a:t>The Middle Ages in England and Ireland</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363371"/>
                    </a:solidFill>
                  </a:tcPr>
                </a:tc>
                <a:tc>
                  <a:txBody>
                    <a:bodyPr anchor="t" rtlCol="false"/>
                    <a:lstStyle/>
                    <a:p>
                      <a:pPr algn="ctr">
                        <a:lnSpc>
                          <a:spcPts val="1838"/>
                        </a:lnSpc>
                        <a:defRPr/>
                      </a:pPr>
                      <a:r>
                        <a:rPr lang="en-US" sz="1313">
                          <a:solidFill>
                            <a:srgbClr val="D3E9FF"/>
                          </a:solidFill>
                          <a:latin typeface="Arial Bold"/>
                        </a:rPr>
                        <a:t>The Renassaince</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D3E9FF"/>
                          </a:solidFill>
                          <a:latin typeface="Arial Bold"/>
                        </a:rPr>
                        <a:t>The Age of Exploration and Conquest</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D3E9FF"/>
                          </a:solidFill>
                          <a:latin typeface="Arial Bold"/>
                        </a:rPr>
                        <a:t>The Reformation</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C1FAD3"/>
                          </a:solidFill>
                          <a:latin typeface="Arial Bold"/>
                        </a:rPr>
                        <a:t>The Irish Plantations</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D3E9FF"/>
                          </a:solidFill>
                          <a:latin typeface="Arial Bold"/>
                        </a:rPr>
                        <a:t>The American or French Revolution</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r>
              <a:tr h="1454022">
                <a:tc>
                  <a:txBody>
                    <a:bodyPr anchor="t" rtlCol="false"/>
                    <a:lstStyle/>
                    <a:p>
                      <a:pPr algn="ctr">
                        <a:lnSpc>
                          <a:spcPts val="1838"/>
                        </a:lnSpc>
                        <a:defRPr/>
                      </a:pPr>
                      <a:r>
                        <a:rPr lang="en-US" sz="1313">
                          <a:solidFill>
                            <a:srgbClr val="C1FAD3"/>
                          </a:solidFill>
                          <a:latin typeface="Arial Bold"/>
                        </a:rPr>
                        <a:t>The 1798 Irish Rebellion</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C1FAD3"/>
                          </a:solidFill>
                          <a:latin typeface="Arial Bold"/>
                        </a:rPr>
                        <a:t>Catholic Emancipation</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D3E9FF"/>
                          </a:solidFill>
                          <a:latin typeface="Arial Bold"/>
                        </a:rPr>
                        <a:t>The Industrial Revolution</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C1FAD3"/>
                          </a:solidFill>
                          <a:latin typeface="Arial Bold"/>
                        </a:rPr>
                        <a:t>The Great Irish Famine</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C1FAD3"/>
                          </a:solidFill>
                          <a:latin typeface="Arial Bold"/>
                        </a:rPr>
                        <a:t>Social, Cultural and Social Movements in 19th/20th Century Ireland</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C1FAD3"/>
                          </a:solidFill>
                          <a:latin typeface="Arial Bold"/>
                        </a:rPr>
                        <a:t>The Rise of Nationalism and Unionism in Ireland</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C1FAD3"/>
                          </a:solidFill>
                          <a:latin typeface="Arial Bold"/>
                        </a:rPr>
                        <a:t>The Struggle for Irish Independence</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D1CFE9"/>
                          </a:solidFill>
                          <a:latin typeface="Arial Bold"/>
                        </a:rPr>
                        <a:t>World War I</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363371"/>
                    </a:solidFill>
                  </a:tcPr>
                </a:tc>
                <a:tc>
                  <a:txBody>
                    <a:bodyPr anchor="t" rtlCol="false"/>
                    <a:lstStyle/>
                    <a:p>
                      <a:pPr algn="ctr">
                        <a:lnSpc>
                          <a:spcPts val="1838"/>
                        </a:lnSpc>
                        <a:defRPr/>
                      </a:pPr>
                      <a:r>
                        <a:rPr lang="en-US" sz="1313">
                          <a:solidFill>
                            <a:srgbClr val="D3E9FF"/>
                          </a:solidFill>
                          <a:latin typeface="Arial Bold"/>
                        </a:rPr>
                        <a:t>Life in Communist Russia</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D3E9FF"/>
                          </a:solidFill>
                          <a:latin typeface="Arial Bold"/>
                        </a:rPr>
                        <a:t>Life in Fascist Italy or Nazi Germany</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D1CFE9"/>
                          </a:solidFill>
                          <a:latin typeface="Arial Bold"/>
                        </a:rPr>
                        <a:t>World War II</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363371"/>
                    </a:solidFill>
                  </a:tcPr>
                </a:tc>
              </a:tr>
              <a:tr h="1339312">
                <a:tc>
                  <a:txBody>
                    <a:bodyPr anchor="t" rtlCol="false"/>
                    <a:lstStyle/>
                    <a:p>
                      <a:pPr algn="ctr">
                        <a:lnSpc>
                          <a:spcPts val="1838"/>
                        </a:lnSpc>
                        <a:defRPr/>
                      </a:pPr>
                      <a:r>
                        <a:rPr lang="en-US" sz="1313">
                          <a:solidFill>
                            <a:srgbClr val="C1FAD3"/>
                          </a:solidFill>
                          <a:latin typeface="Arial Bold"/>
                        </a:rPr>
                        <a:t>Ireland During World War II</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D3E9FF"/>
                          </a:solidFill>
                          <a:latin typeface="Arial Bold"/>
                        </a:rPr>
                        <a:t>The Holocaust</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D3E9FF"/>
                          </a:solidFill>
                          <a:latin typeface="Arial Bold"/>
                        </a:rPr>
                        <a:t>The Cold War</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C1FAD3"/>
                          </a:solidFill>
                          <a:latin typeface="Arial Bold"/>
                        </a:rPr>
                        <a:t>The 1960s in Ireland</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D3E9FF"/>
                          </a:solidFill>
                          <a:latin typeface="Arial Bold"/>
                        </a:rPr>
                        <a:t>The 1960s in the USA</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F6FC6"/>
                    </a:solidFill>
                  </a:tcPr>
                </a:tc>
                <a:tc>
                  <a:txBody>
                    <a:bodyPr anchor="t" rtlCol="false"/>
                    <a:lstStyle/>
                    <a:p>
                      <a:pPr algn="ctr">
                        <a:lnSpc>
                          <a:spcPts val="1838"/>
                        </a:lnSpc>
                        <a:defRPr/>
                      </a:pPr>
                      <a:r>
                        <a:rPr lang="en-US" sz="1313">
                          <a:solidFill>
                            <a:srgbClr val="C1FAD3"/>
                          </a:solidFill>
                          <a:latin typeface="Arial Bold"/>
                        </a:rPr>
                        <a:t>Women in 20th Century Ireland</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C1FAD3"/>
                          </a:solidFill>
                          <a:latin typeface="Arial Bold"/>
                        </a:rPr>
                        <a:t>The Troubles in Northern Ireland</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DA33B"/>
                    </a:solidFill>
                  </a:tcPr>
                </a:tc>
                <a:tc>
                  <a:txBody>
                    <a:bodyPr anchor="t" rtlCol="false"/>
                    <a:lstStyle/>
                    <a:p>
                      <a:pPr algn="ctr">
                        <a:lnSpc>
                          <a:spcPts val="1838"/>
                        </a:lnSpc>
                        <a:defRPr/>
                      </a:pPr>
                      <a:r>
                        <a:rPr lang="en-US" sz="1313">
                          <a:solidFill>
                            <a:srgbClr val="D1CFE9"/>
                          </a:solidFill>
                          <a:latin typeface="Arial Bold"/>
                        </a:rPr>
                        <a:t>European Integration/ The United Nations</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363371"/>
                    </a:solidFill>
                  </a:tcPr>
                </a:tc>
                <a:tc>
                  <a:txBody>
                    <a:bodyPr anchor="t" rtlCol="false"/>
                    <a:lstStyle/>
                    <a:p>
                      <a:pPr algn="ctr">
                        <a:lnSpc>
                          <a:spcPts val="1838"/>
                        </a:lnSpc>
                        <a:defRPr/>
                      </a:pPr>
                      <a:r>
                        <a:rPr lang="en-US" sz="1313">
                          <a:solidFill>
                            <a:srgbClr val="FFCCFF"/>
                          </a:solidFill>
                          <a:latin typeface="Arial Bold"/>
                        </a:rPr>
                        <a:t>Patterns of Change in Medicine</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FF33CC"/>
                    </a:solidFill>
                  </a:tcPr>
                </a:tc>
                <a:tc>
                  <a:txBody>
                    <a:bodyPr anchor="t" rtlCol="false"/>
                    <a:lstStyle/>
                    <a:p>
                      <a:pPr algn="ctr">
                        <a:lnSpc>
                          <a:spcPts val="1838"/>
                        </a:lnSpc>
                        <a:defRPr/>
                      </a:pPr>
                      <a:r>
                        <a:rPr lang="en-US" sz="1313">
                          <a:solidFill>
                            <a:srgbClr val="C8E3FB"/>
                          </a:solidFill>
                          <a:latin typeface="Arial Bold"/>
                        </a:rPr>
                        <a:t>Patterns of Change in Technology</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002448"/>
                    </a:solidFill>
                  </a:tcPr>
                </a:tc>
                <a:tc>
                  <a:txBody>
                    <a:bodyPr anchor="t" rtlCol="false"/>
                    <a:lstStyle/>
                    <a:p>
                      <a:pPr algn="ctr">
                        <a:lnSpc>
                          <a:spcPts val="1838"/>
                        </a:lnSpc>
                        <a:defRPr/>
                      </a:pPr>
                      <a:r>
                        <a:rPr lang="en-US" sz="1313">
                          <a:solidFill>
                            <a:srgbClr val="FFFFCC"/>
                          </a:solidFill>
                          <a:latin typeface="Arial Bold"/>
                        </a:rPr>
                        <a:t>Patterns of Change in Crime and Punishment</a:t>
                      </a:r>
                      <a:endParaRPr lang="en-US" sz="1100"/>
                    </a:p>
                  </a:txBody>
                  <a:tcPr marL="110364" marR="110364" marT="110364" marB="110364" anchor="ctr">
                    <a:lnL cmpd="sng" algn="ctr" cap="flat" w="28417">
                      <a:solidFill>
                        <a:srgbClr val="4E342E"/>
                      </a:solidFill>
                      <a:prstDash val="solid"/>
                      <a:round/>
                      <a:headEnd type="none" w="med" len="med"/>
                      <a:tailEnd type="none" w="med" len="med"/>
                    </a:lnL>
                    <a:lnR cmpd="sng" algn="ctr" cap="flat" w="28417">
                      <a:solidFill>
                        <a:srgbClr val="4E342E"/>
                      </a:solidFill>
                      <a:prstDash val="solid"/>
                      <a:round/>
                      <a:headEnd type="none" w="med" len="med"/>
                      <a:tailEnd type="none" w="med" len="med"/>
                    </a:lnR>
                    <a:lnT cmpd="sng" algn="ctr" cap="flat" w="28417">
                      <a:solidFill>
                        <a:srgbClr val="4E342E"/>
                      </a:solidFill>
                      <a:prstDash val="solid"/>
                      <a:round/>
                      <a:headEnd type="none" w="med" len="med"/>
                      <a:tailEnd type="none" w="med" len="med"/>
                    </a:lnT>
                    <a:lnB cmpd="sng" algn="ctr" cap="flat" w="28417">
                      <a:solidFill>
                        <a:srgbClr val="4E342E"/>
                      </a:solidFill>
                      <a:prstDash val="solid"/>
                      <a:round/>
                      <a:headEnd type="none" w="med" len="med"/>
                      <a:tailEnd type="none" w="med" len="med"/>
                    </a:lnB>
                    <a:solidFill>
                      <a:srgbClr val="CCBD00"/>
                    </a:solidFill>
                  </a:tcPr>
                </a:tc>
              </a:tr>
            </a:tbl>
          </a:graphicData>
        </a:graphic>
      </p:graphicFrame>
      <p:graphicFrame>
        <p:nvGraphicFramePr>
          <p:cNvPr name="Table 9" id="9"/>
          <p:cNvGraphicFramePr>
            <a:graphicFrameLocks noGrp="true"/>
          </p:cNvGraphicFramePr>
          <p:nvPr/>
        </p:nvGraphicFramePr>
        <p:xfrm>
          <a:off x="2381588" y="6166409"/>
          <a:ext cx="3814759" cy="574023"/>
        </p:xfrm>
        <a:graphic>
          <a:graphicData uri="http://schemas.openxmlformats.org/drawingml/2006/table">
            <a:tbl>
              <a:tblPr/>
              <a:tblGrid>
                <a:gridCol w="2261428"/>
              </a:tblGrid>
              <a:tr h="349903">
                <a:tc>
                  <a:txBody>
                    <a:bodyPr anchor="t" rtlCol="false"/>
                    <a:lstStyle/>
                    <a:p>
                      <a:pPr algn="ctr">
                        <a:lnSpc>
                          <a:spcPts val="2811"/>
                        </a:lnSpc>
                        <a:defRPr/>
                      </a:pPr>
                      <a:r>
                        <a:rPr lang="en-US" sz="2008">
                          <a:solidFill>
                            <a:srgbClr val="000000"/>
                          </a:solidFill>
                          <a:latin typeface="Arial Bold"/>
                        </a:rPr>
                        <a:t>Source Comprehension &amp; Analysis</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65D5D"/>
                    </a:solidFill>
                  </a:tcPr>
                </a:tc>
              </a:tr>
            </a:tbl>
          </a:graphicData>
        </a:graphic>
      </p:graphicFrame>
      <p:graphicFrame>
        <p:nvGraphicFramePr>
          <p:cNvPr name="Table 10" id="10"/>
          <p:cNvGraphicFramePr>
            <a:graphicFrameLocks noGrp="true"/>
          </p:cNvGraphicFramePr>
          <p:nvPr/>
        </p:nvGraphicFramePr>
        <p:xfrm>
          <a:off x="10454792" y="6166409"/>
          <a:ext cx="3814759" cy="574023"/>
        </p:xfrm>
        <a:graphic>
          <a:graphicData uri="http://schemas.openxmlformats.org/drawingml/2006/table">
            <a:tbl>
              <a:tblPr/>
              <a:tblGrid>
                <a:gridCol w="2261428"/>
              </a:tblGrid>
              <a:tr h="349903">
                <a:tc>
                  <a:txBody>
                    <a:bodyPr anchor="t" rtlCol="false"/>
                    <a:lstStyle/>
                    <a:p>
                      <a:pPr algn="ctr">
                        <a:lnSpc>
                          <a:spcPts val="2811"/>
                        </a:lnSpc>
                        <a:defRPr/>
                      </a:pPr>
                      <a:r>
                        <a:rPr lang="en-US" sz="2008">
                          <a:solidFill>
                            <a:srgbClr val="000000"/>
                          </a:solidFill>
                          <a:latin typeface="Arial Bold"/>
                        </a:rPr>
                        <a:t>Writing Historically</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FC1C1"/>
                    </a:solidFill>
                  </a:tcPr>
                </a:tc>
              </a:tr>
            </a:tbl>
          </a:graphicData>
        </a:graphic>
      </p:graphicFrame>
      <p:graphicFrame>
        <p:nvGraphicFramePr>
          <p:cNvPr name="Table 11" id="11"/>
          <p:cNvGraphicFramePr>
            <a:graphicFrameLocks noGrp="true"/>
          </p:cNvGraphicFramePr>
          <p:nvPr/>
        </p:nvGraphicFramePr>
        <p:xfrm>
          <a:off x="857014" y="7336268"/>
          <a:ext cx="6203121" cy="693374"/>
        </p:xfrm>
        <a:graphic>
          <a:graphicData uri="http://schemas.openxmlformats.org/drawingml/2006/table">
            <a:tbl>
              <a:tblPr/>
              <a:tblGrid>
                <a:gridCol w="946448"/>
                <a:gridCol w="1051335"/>
                <a:gridCol w="1051335"/>
                <a:gridCol w="1051335"/>
                <a:gridCol w="1051335"/>
                <a:gridCol w="1051335"/>
              </a:tblGrid>
              <a:tr h="515110">
                <a:tc>
                  <a:txBody>
                    <a:bodyPr anchor="t" rtlCol="false"/>
                    <a:lstStyle/>
                    <a:p>
                      <a:pPr algn="ctr">
                        <a:lnSpc>
                          <a:spcPts val="2054"/>
                        </a:lnSpc>
                        <a:defRPr/>
                      </a:pPr>
                      <a:r>
                        <a:rPr lang="en-US" sz="1467">
                          <a:solidFill>
                            <a:srgbClr val="000000"/>
                          </a:solidFill>
                          <a:latin typeface="Arial Bold"/>
                        </a:rPr>
                        <a:t>Evidence</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65D5D"/>
                    </a:solidFill>
                  </a:tcPr>
                </a:tc>
                <a:tc>
                  <a:txBody>
                    <a:bodyPr anchor="t" rtlCol="false"/>
                    <a:lstStyle/>
                    <a:p>
                      <a:pPr algn="ctr">
                        <a:lnSpc>
                          <a:spcPts val="2054"/>
                        </a:lnSpc>
                        <a:defRPr/>
                      </a:pPr>
                      <a:r>
                        <a:rPr lang="en-US" sz="1467">
                          <a:solidFill>
                            <a:srgbClr val="000000"/>
                          </a:solidFill>
                          <a:latin typeface="Arial Bold"/>
                        </a:rPr>
                        <a:t>Reliability</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65D5D"/>
                    </a:solidFill>
                  </a:tcPr>
                </a:tc>
                <a:tc>
                  <a:txBody>
                    <a:bodyPr anchor="t" rtlCol="false"/>
                    <a:lstStyle/>
                    <a:p>
                      <a:pPr algn="ctr">
                        <a:lnSpc>
                          <a:spcPts val="2054"/>
                        </a:lnSpc>
                        <a:defRPr/>
                      </a:pPr>
                      <a:r>
                        <a:rPr lang="en-US" sz="1467">
                          <a:solidFill>
                            <a:srgbClr val="000000"/>
                          </a:solidFill>
                          <a:latin typeface="Arial Bold"/>
                        </a:rPr>
                        <a:t>Historically Useful</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65D5D"/>
                    </a:solidFill>
                  </a:tcPr>
                </a:tc>
                <a:tc>
                  <a:txBody>
                    <a:bodyPr anchor="t" rtlCol="false"/>
                    <a:lstStyle/>
                    <a:p>
                      <a:pPr algn="ctr">
                        <a:lnSpc>
                          <a:spcPts val="2054"/>
                        </a:lnSpc>
                        <a:defRPr/>
                      </a:pPr>
                      <a:r>
                        <a:rPr lang="en-US" sz="1467">
                          <a:solidFill>
                            <a:srgbClr val="000000"/>
                          </a:solidFill>
                          <a:latin typeface="Arial Bold"/>
                        </a:rPr>
                        <a:t>Objective/</a:t>
                      </a:r>
                      <a:endParaRPr lang="en-US" sz="1100"/>
                    </a:p>
                    <a:p>
                      <a:pPr algn="ctr">
                        <a:lnSpc>
                          <a:spcPts val="2054"/>
                        </a:lnSpc>
                      </a:pPr>
                      <a:r>
                        <a:rPr lang="en-US" sz="1467">
                          <a:solidFill>
                            <a:srgbClr val="000000"/>
                          </a:solidFill>
                          <a:latin typeface="Arial Bold"/>
                        </a:rPr>
                        <a:t>Biased</a:t>
                      </a:r>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65D5D"/>
                    </a:solidFill>
                  </a:tcPr>
                </a:tc>
                <a:tc>
                  <a:txBody>
                    <a:bodyPr anchor="t" rtlCol="false"/>
                    <a:lstStyle/>
                    <a:p>
                      <a:pPr algn="ctr">
                        <a:lnSpc>
                          <a:spcPts val="2054"/>
                        </a:lnSpc>
                        <a:defRPr/>
                      </a:pPr>
                      <a:r>
                        <a:rPr lang="en-US" sz="1467">
                          <a:solidFill>
                            <a:srgbClr val="000000"/>
                          </a:solidFill>
                          <a:latin typeface="Arial Bold"/>
                        </a:rPr>
                        <a:t>Primary/</a:t>
                      </a:r>
                      <a:endParaRPr lang="en-US" sz="1100"/>
                    </a:p>
                    <a:p>
                      <a:pPr algn="ctr">
                        <a:lnSpc>
                          <a:spcPts val="2054"/>
                        </a:lnSpc>
                      </a:pPr>
                      <a:r>
                        <a:rPr lang="en-US" sz="1467">
                          <a:solidFill>
                            <a:srgbClr val="000000"/>
                          </a:solidFill>
                          <a:latin typeface="Arial Bold"/>
                        </a:rPr>
                        <a:t>Secondary</a:t>
                      </a:r>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65D5D"/>
                    </a:solidFill>
                  </a:tcPr>
                </a:tc>
                <a:tc>
                  <a:txBody>
                    <a:bodyPr anchor="t" rtlCol="false"/>
                    <a:lstStyle/>
                    <a:p>
                      <a:pPr algn="ctr">
                        <a:lnSpc>
                          <a:spcPts val="2054"/>
                        </a:lnSpc>
                        <a:defRPr/>
                      </a:pPr>
                      <a:r>
                        <a:rPr lang="en-US" sz="1467">
                          <a:solidFill>
                            <a:srgbClr val="000000"/>
                          </a:solidFill>
                          <a:latin typeface="Arial Bold"/>
                        </a:rPr>
                        <a:t>Source Type</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65D5D"/>
                    </a:solidFill>
                  </a:tcPr>
                </a:tc>
              </a:tr>
            </a:tbl>
          </a:graphicData>
        </a:graphic>
      </p:graphicFrame>
      <p:graphicFrame>
        <p:nvGraphicFramePr>
          <p:cNvPr name="Table 12" id="12"/>
          <p:cNvGraphicFramePr>
            <a:graphicFrameLocks noGrp="true"/>
          </p:cNvGraphicFramePr>
          <p:nvPr/>
        </p:nvGraphicFramePr>
        <p:xfrm>
          <a:off x="8908830" y="7273728"/>
          <a:ext cx="6203121" cy="789992"/>
        </p:xfrm>
        <a:graphic>
          <a:graphicData uri="http://schemas.openxmlformats.org/drawingml/2006/table">
            <a:tbl>
              <a:tblPr/>
              <a:tblGrid>
                <a:gridCol w="809286"/>
                <a:gridCol w="898973"/>
                <a:gridCol w="898973"/>
                <a:gridCol w="898973"/>
                <a:gridCol w="898973"/>
                <a:gridCol w="898973"/>
                <a:gridCol w="898973"/>
              </a:tblGrid>
              <a:tr h="672162">
                <a:tc>
                  <a:txBody>
                    <a:bodyPr anchor="t" rtlCol="false"/>
                    <a:lstStyle/>
                    <a:p>
                      <a:pPr algn="ctr">
                        <a:lnSpc>
                          <a:spcPts val="1297"/>
                        </a:lnSpc>
                        <a:defRPr/>
                      </a:pPr>
                      <a:r>
                        <a:rPr lang="en-US" sz="926">
                          <a:solidFill>
                            <a:srgbClr val="000000"/>
                          </a:solidFill>
                          <a:latin typeface="Arial Bold"/>
                        </a:rPr>
                        <a:t>Write an account</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FC1C1"/>
                    </a:solidFill>
                  </a:tcPr>
                </a:tc>
                <a:tc>
                  <a:txBody>
                    <a:bodyPr anchor="t" rtlCol="false"/>
                    <a:lstStyle/>
                    <a:p>
                      <a:pPr algn="ctr">
                        <a:lnSpc>
                          <a:spcPts val="1297"/>
                        </a:lnSpc>
                        <a:defRPr/>
                      </a:pPr>
                      <a:r>
                        <a:rPr lang="en-US" sz="926">
                          <a:solidFill>
                            <a:srgbClr val="000000"/>
                          </a:solidFill>
                          <a:latin typeface="Arial Bold"/>
                        </a:rPr>
                        <a:t>Give an outline of/ Describe</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FC1C1"/>
                    </a:solidFill>
                  </a:tcPr>
                </a:tc>
                <a:tc>
                  <a:txBody>
                    <a:bodyPr anchor="t" rtlCol="false"/>
                    <a:lstStyle/>
                    <a:p>
                      <a:pPr algn="ctr">
                        <a:lnSpc>
                          <a:spcPts val="1297"/>
                        </a:lnSpc>
                        <a:defRPr/>
                      </a:pPr>
                      <a:r>
                        <a:rPr lang="en-US" sz="926">
                          <a:solidFill>
                            <a:srgbClr val="000000"/>
                          </a:solidFill>
                          <a:latin typeface="Arial Bold"/>
                        </a:rPr>
                        <a:t>What was the role of...</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FC1C1"/>
                    </a:solidFill>
                  </a:tcPr>
                </a:tc>
                <a:tc>
                  <a:txBody>
                    <a:bodyPr anchor="t" rtlCol="false"/>
                    <a:lstStyle/>
                    <a:p>
                      <a:pPr algn="ctr">
                        <a:lnSpc>
                          <a:spcPts val="1297"/>
                        </a:lnSpc>
                        <a:defRPr/>
                      </a:pPr>
                      <a:r>
                        <a:rPr lang="en-US" sz="926">
                          <a:solidFill>
                            <a:srgbClr val="000000"/>
                          </a:solidFill>
                          <a:latin typeface="Arial Bold"/>
                        </a:rPr>
                        <a:t>What were the causes of...</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FC1C1"/>
                    </a:solidFill>
                  </a:tcPr>
                </a:tc>
                <a:tc>
                  <a:txBody>
                    <a:bodyPr anchor="t" rtlCol="false"/>
                    <a:lstStyle/>
                    <a:p>
                      <a:pPr algn="ctr">
                        <a:lnSpc>
                          <a:spcPts val="1297"/>
                        </a:lnSpc>
                        <a:defRPr/>
                      </a:pPr>
                      <a:r>
                        <a:rPr lang="en-US" sz="926">
                          <a:solidFill>
                            <a:srgbClr val="000000"/>
                          </a:solidFill>
                          <a:latin typeface="Arial Bold"/>
                        </a:rPr>
                        <a:t>Explain the importance (significance) of</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FC1C1"/>
                    </a:solidFill>
                  </a:tcPr>
                </a:tc>
                <a:tc>
                  <a:txBody>
                    <a:bodyPr anchor="t" rtlCol="false"/>
                    <a:lstStyle/>
                    <a:p>
                      <a:pPr algn="ctr">
                        <a:lnSpc>
                          <a:spcPts val="1297"/>
                        </a:lnSpc>
                        <a:defRPr/>
                      </a:pPr>
                      <a:r>
                        <a:rPr lang="en-US" sz="926">
                          <a:solidFill>
                            <a:srgbClr val="000000"/>
                          </a:solidFill>
                          <a:latin typeface="Arial Bold"/>
                        </a:rPr>
                        <a:t>What was the outcome/ impact of</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FC1C1"/>
                    </a:solidFill>
                  </a:tcPr>
                </a:tc>
                <a:tc>
                  <a:txBody>
                    <a:bodyPr anchor="t" rtlCol="false"/>
                    <a:lstStyle/>
                    <a:p>
                      <a:pPr algn="ctr">
                        <a:lnSpc>
                          <a:spcPts val="1297"/>
                        </a:lnSpc>
                        <a:defRPr/>
                      </a:pPr>
                      <a:r>
                        <a:rPr lang="en-US" sz="926">
                          <a:solidFill>
                            <a:srgbClr val="000000"/>
                          </a:solidFill>
                          <a:latin typeface="Arial Bold"/>
                        </a:rPr>
                        <a:t>Explain changes/differences</a:t>
                      </a:r>
                      <a:endParaRPr lang="en-US" sz="1100"/>
                    </a:p>
                  </a:txBody>
                  <a:tcPr marL="147152" marR="147152" marT="147152" marB="147152" anchor="ctr">
                    <a:lnL cmpd="sng" algn="ctr" cap="flat" w="28417">
                      <a:solidFill>
                        <a:srgbClr val="000000"/>
                      </a:solidFill>
                      <a:prstDash val="solid"/>
                      <a:round/>
                      <a:headEnd type="none" w="med" len="med"/>
                      <a:tailEnd type="none" w="med" len="med"/>
                    </a:lnL>
                    <a:lnR cmpd="sng" algn="ctr" cap="flat" w="28417">
                      <a:solidFill>
                        <a:srgbClr val="000000"/>
                      </a:solidFill>
                      <a:prstDash val="solid"/>
                      <a:round/>
                      <a:headEnd type="none" w="med" len="med"/>
                      <a:tailEnd type="none" w="med" len="med"/>
                    </a:lnR>
                    <a:lnT cmpd="sng" algn="ctr" cap="flat" w="28417">
                      <a:solidFill>
                        <a:srgbClr val="000000"/>
                      </a:solidFill>
                      <a:prstDash val="solid"/>
                      <a:round/>
                      <a:headEnd type="none" w="med" len="med"/>
                      <a:tailEnd type="none" w="med" len="med"/>
                    </a:lnT>
                    <a:lnB cmpd="sng" algn="ctr" cap="flat" w="28417">
                      <a:solidFill>
                        <a:srgbClr val="000000"/>
                      </a:solidFill>
                      <a:prstDash val="solid"/>
                      <a:round/>
                      <a:headEnd type="none" w="med" len="med"/>
                      <a:tailEnd type="none" w="med" len="med"/>
                    </a:lnB>
                    <a:solidFill>
                      <a:srgbClr val="FFC1C1"/>
                    </a:solidFill>
                  </a:tcPr>
                </a:tc>
              </a:tr>
            </a:tbl>
          </a:graphicData>
        </a:graphic>
      </p:graphicFrame>
      <p:graphicFrame>
        <p:nvGraphicFramePr>
          <p:cNvPr name="Table 13" id="13"/>
          <p:cNvGraphicFramePr>
            <a:graphicFrameLocks noGrp="true"/>
          </p:cNvGraphicFramePr>
          <p:nvPr/>
        </p:nvGraphicFramePr>
        <p:xfrm>
          <a:off x="5893908" y="8551672"/>
          <a:ext cx="4657766" cy="574023"/>
        </p:xfrm>
        <a:graphic>
          <a:graphicData uri="http://schemas.openxmlformats.org/drawingml/2006/table">
            <a:tbl>
              <a:tblPr/>
              <a:tblGrid>
                <a:gridCol w="3375929"/>
              </a:tblGrid>
              <a:tr h="349903">
                <a:tc>
                  <a:txBody>
                    <a:bodyPr anchor="t" rtlCol="false"/>
                    <a:lstStyle/>
                    <a:p>
                      <a:pPr algn="ctr">
                        <a:lnSpc>
                          <a:spcPts val="2811"/>
                        </a:lnSpc>
                        <a:defRPr/>
                      </a:pPr>
                      <a:r>
                        <a:rPr lang="en-US" sz="2008">
                          <a:solidFill>
                            <a:srgbClr val="BCAAA4"/>
                          </a:solidFill>
                          <a:latin typeface="Arial Bold"/>
                        </a:rPr>
                        <a:t>Exam: 8 or 10 questions on the above topics</a:t>
                      </a:r>
                      <a:endParaRPr lang="en-US" sz="1100"/>
                    </a:p>
                  </a:txBody>
                  <a:tcPr marL="147152" marR="147152" marT="147152" marB="147152" anchor="ctr">
                    <a:lnL cmpd="sng" algn="ctr" cap="flat" w="28417">
                      <a:solidFill>
                        <a:srgbClr val="BCAAA4"/>
                      </a:solidFill>
                      <a:prstDash val="solid"/>
                      <a:round/>
                      <a:headEnd type="none" w="med" len="med"/>
                      <a:tailEnd type="none" w="med" len="med"/>
                    </a:lnL>
                    <a:lnR cmpd="sng" algn="ctr" cap="flat" w="28417">
                      <a:solidFill>
                        <a:srgbClr val="BCAAA4"/>
                      </a:solidFill>
                      <a:prstDash val="solid"/>
                      <a:round/>
                      <a:headEnd type="none" w="med" len="med"/>
                      <a:tailEnd type="none" w="med" len="med"/>
                    </a:lnR>
                    <a:lnT cmpd="sng" algn="ctr" cap="flat" w="28417">
                      <a:solidFill>
                        <a:srgbClr val="BCAAA4"/>
                      </a:solidFill>
                      <a:prstDash val="solid"/>
                      <a:round/>
                      <a:headEnd type="none" w="med" len="med"/>
                      <a:tailEnd type="none" w="med" len="med"/>
                    </a:lnT>
                    <a:lnB cmpd="sng" algn="ctr" cap="flat" w="28417">
                      <a:solidFill>
                        <a:srgbClr val="BCAAA4"/>
                      </a:solidFill>
                      <a:prstDash val="solid"/>
                      <a:round/>
                      <a:headEnd type="none" w="med" len="med"/>
                      <a:tailEnd type="none" w="med" len="med"/>
                    </a:lnB>
                    <a:solidFill>
                      <a:srgbClr val="4E342E"/>
                    </a:solidFill>
                  </a:tcPr>
                </a:tc>
              </a:tr>
            </a:tbl>
          </a:graphicData>
        </a:graphic>
      </p:graphicFrame>
      <p:graphicFrame>
        <p:nvGraphicFramePr>
          <p:cNvPr name="Table 14" id="14"/>
          <p:cNvGraphicFramePr>
            <a:graphicFrameLocks noGrp="true"/>
          </p:cNvGraphicFramePr>
          <p:nvPr/>
        </p:nvGraphicFramePr>
        <p:xfrm>
          <a:off x="4850841" y="0"/>
          <a:ext cx="6236162" cy="619490"/>
        </p:xfrm>
        <a:graphic>
          <a:graphicData uri="http://schemas.openxmlformats.org/drawingml/2006/table">
            <a:tbl>
              <a:tblPr/>
              <a:tblGrid>
                <a:gridCol w="6061038"/>
              </a:tblGrid>
              <a:tr h="409086">
                <a:tc>
                  <a:txBody>
                    <a:bodyPr anchor="t" rtlCol="false"/>
                    <a:lstStyle/>
                    <a:p>
                      <a:pPr algn="ctr">
                        <a:lnSpc>
                          <a:spcPts val="3244"/>
                        </a:lnSpc>
                        <a:defRPr/>
                      </a:pPr>
                      <a:r>
                        <a:rPr lang="en-US" sz="2317">
                          <a:solidFill>
                            <a:srgbClr val="BCAAA4"/>
                          </a:solidFill>
                          <a:latin typeface="Arial Bold"/>
                        </a:rPr>
                        <a:t>34 TOPICS COVERED IN CLASS: YOU STUDY 30</a:t>
                      </a:r>
                      <a:endParaRPr lang="en-US" sz="1100"/>
                    </a:p>
                  </a:txBody>
                  <a:tcPr marL="147152" marR="147152" marT="147152" marB="147152" anchor="ctr">
                    <a:lnL cmpd="sng" algn="ctr" cap="flat" w="28417">
                      <a:solidFill>
                        <a:srgbClr val="BCAAA4"/>
                      </a:solidFill>
                      <a:prstDash val="solid"/>
                      <a:round/>
                      <a:headEnd type="none" w="med" len="med"/>
                      <a:tailEnd type="none" w="med" len="med"/>
                    </a:lnL>
                    <a:lnR cmpd="sng" algn="ctr" cap="flat" w="28417">
                      <a:solidFill>
                        <a:srgbClr val="BCAAA4"/>
                      </a:solidFill>
                      <a:prstDash val="solid"/>
                      <a:round/>
                      <a:headEnd type="none" w="med" len="med"/>
                      <a:tailEnd type="none" w="med" len="med"/>
                    </a:lnR>
                    <a:lnT cmpd="sng" algn="ctr" cap="flat" w="28417">
                      <a:solidFill>
                        <a:srgbClr val="BCAAA4"/>
                      </a:solidFill>
                      <a:prstDash val="solid"/>
                      <a:round/>
                      <a:headEnd type="none" w="med" len="med"/>
                      <a:tailEnd type="none" w="med" len="med"/>
                    </a:lnT>
                    <a:lnB cmpd="sng" algn="ctr" cap="flat" w="28417">
                      <a:solidFill>
                        <a:srgbClr val="BCAAA4"/>
                      </a:solidFill>
                      <a:prstDash val="solid"/>
                      <a:round/>
                      <a:headEnd type="none" w="med" len="med"/>
                      <a:tailEnd type="none" w="med" len="med"/>
                    </a:lnB>
                    <a:solidFill>
                      <a:srgbClr val="4E342E"/>
                    </a:solidFill>
                  </a:tcPr>
                </a:tc>
              </a:tr>
            </a:tbl>
          </a:graphicData>
        </a:graphic>
      </p:graphicFrame>
      <p:graphicFrame>
        <p:nvGraphicFramePr>
          <p:cNvPr name="Table 15" id="15"/>
          <p:cNvGraphicFramePr>
            <a:graphicFrameLocks noGrp="true"/>
          </p:cNvGraphicFramePr>
          <p:nvPr/>
        </p:nvGraphicFramePr>
        <p:xfrm>
          <a:off x="6462797" y="9353824"/>
          <a:ext cx="3778886" cy="574023"/>
        </p:xfrm>
        <a:graphic>
          <a:graphicData uri="http://schemas.openxmlformats.org/drawingml/2006/table">
            <a:tbl>
              <a:tblPr/>
              <a:tblGrid>
                <a:gridCol w="2218938"/>
              </a:tblGrid>
              <a:tr h="349903">
                <a:tc>
                  <a:txBody>
                    <a:bodyPr anchor="t" rtlCol="false"/>
                    <a:lstStyle/>
                    <a:p>
                      <a:pPr algn="ctr">
                        <a:lnSpc>
                          <a:spcPts val="2811"/>
                        </a:lnSpc>
                        <a:defRPr/>
                      </a:pPr>
                      <a:r>
                        <a:rPr lang="en-US" sz="2008">
                          <a:solidFill>
                            <a:srgbClr val="BCAAA4"/>
                          </a:solidFill>
                          <a:latin typeface="Arial Bold"/>
                        </a:rPr>
                        <a:t>All questions answered on the paper</a:t>
                      </a:r>
                      <a:endParaRPr lang="en-US" sz="1100"/>
                    </a:p>
                  </a:txBody>
                  <a:tcPr marL="147152" marR="147152" marT="147152" marB="147152" anchor="ctr">
                    <a:lnL cmpd="sng" algn="ctr" cap="flat" w="28417">
                      <a:solidFill>
                        <a:srgbClr val="BCAAA4"/>
                      </a:solidFill>
                      <a:prstDash val="solid"/>
                      <a:round/>
                      <a:headEnd type="none" w="med" len="med"/>
                      <a:tailEnd type="none" w="med" len="med"/>
                    </a:lnL>
                    <a:lnR cmpd="sng" algn="ctr" cap="flat" w="28417">
                      <a:solidFill>
                        <a:srgbClr val="BCAAA4"/>
                      </a:solidFill>
                      <a:prstDash val="solid"/>
                      <a:round/>
                      <a:headEnd type="none" w="med" len="med"/>
                      <a:tailEnd type="none" w="med" len="med"/>
                    </a:lnR>
                    <a:lnT cmpd="sng" algn="ctr" cap="flat" w="28417">
                      <a:solidFill>
                        <a:srgbClr val="BCAAA4"/>
                      </a:solidFill>
                      <a:prstDash val="solid"/>
                      <a:round/>
                      <a:headEnd type="none" w="med" len="med"/>
                      <a:tailEnd type="none" w="med" len="med"/>
                    </a:lnT>
                    <a:lnB cmpd="sng" algn="ctr" cap="flat" w="28417">
                      <a:solidFill>
                        <a:srgbClr val="BCAAA4"/>
                      </a:solidFill>
                      <a:prstDash val="solid"/>
                      <a:round/>
                      <a:headEnd type="none" w="med" len="med"/>
                      <a:tailEnd type="none" w="med" len="med"/>
                    </a:lnB>
                    <a:solidFill>
                      <a:srgbClr val="4E342E"/>
                    </a:solidFill>
                  </a:tcPr>
                </a:tc>
              </a:tr>
            </a:tbl>
          </a:graphicData>
        </a:graphic>
      </p:graphicFrame>
      <p:graphicFrame>
        <p:nvGraphicFramePr>
          <p:cNvPr name="Table 16" id="16"/>
          <p:cNvGraphicFramePr>
            <a:graphicFrameLocks noGrp="true"/>
          </p:cNvGraphicFramePr>
          <p:nvPr/>
        </p:nvGraphicFramePr>
        <p:xfrm>
          <a:off x="12378376" y="8551672"/>
          <a:ext cx="2780964" cy="574023"/>
        </p:xfrm>
        <a:graphic>
          <a:graphicData uri="http://schemas.openxmlformats.org/drawingml/2006/table">
            <a:tbl>
              <a:tblPr/>
              <a:tblGrid>
                <a:gridCol w="1198466"/>
              </a:tblGrid>
              <a:tr h="349903">
                <a:tc>
                  <a:txBody>
                    <a:bodyPr anchor="t" rtlCol="false"/>
                    <a:lstStyle/>
                    <a:p>
                      <a:pPr algn="ctr">
                        <a:lnSpc>
                          <a:spcPts val="2811"/>
                        </a:lnSpc>
                        <a:defRPr/>
                      </a:pPr>
                      <a:r>
                        <a:rPr lang="en-US" sz="2008">
                          <a:solidFill>
                            <a:srgbClr val="BCAAA4"/>
                          </a:solidFill>
                          <a:latin typeface="Arial Bold"/>
                        </a:rPr>
                        <a:t>Common Level</a:t>
                      </a:r>
                      <a:endParaRPr lang="en-US" sz="1100"/>
                    </a:p>
                  </a:txBody>
                  <a:tcPr marL="147152" marR="147152" marT="147152" marB="147152" anchor="ctr">
                    <a:lnL cmpd="sng" algn="ctr" cap="flat" w="28417">
                      <a:solidFill>
                        <a:srgbClr val="BCAAA4"/>
                      </a:solidFill>
                      <a:prstDash val="solid"/>
                      <a:round/>
                      <a:headEnd type="none" w="med" len="med"/>
                      <a:tailEnd type="none" w="med" len="med"/>
                    </a:lnL>
                    <a:lnR cmpd="sng" algn="ctr" cap="flat" w="28417">
                      <a:solidFill>
                        <a:srgbClr val="BCAAA4"/>
                      </a:solidFill>
                      <a:prstDash val="solid"/>
                      <a:round/>
                      <a:headEnd type="none" w="med" len="med"/>
                      <a:tailEnd type="none" w="med" len="med"/>
                    </a:lnR>
                    <a:lnT cmpd="sng" algn="ctr" cap="flat" w="28417">
                      <a:solidFill>
                        <a:srgbClr val="BCAAA4"/>
                      </a:solidFill>
                      <a:prstDash val="solid"/>
                      <a:round/>
                      <a:headEnd type="none" w="med" len="med"/>
                      <a:tailEnd type="none" w="med" len="med"/>
                    </a:lnT>
                    <a:lnB cmpd="sng" algn="ctr" cap="flat" w="28417">
                      <a:solidFill>
                        <a:srgbClr val="BCAAA4"/>
                      </a:solidFill>
                      <a:prstDash val="solid"/>
                      <a:round/>
                      <a:headEnd type="none" w="med" len="med"/>
                      <a:tailEnd type="none" w="med" len="med"/>
                    </a:lnB>
                    <a:solidFill>
                      <a:srgbClr val="4E342E"/>
                    </a:solidFill>
                  </a:tcPr>
                </a:tc>
              </a:tr>
            </a:tbl>
          </a:graphicData>
        </a:graphic>
      </p:graphicFrame>
      <p:graphicFrame>
        <p:nvGraphicFramePr>
          <p:cNvPr name="Table 17" id="17"/>
          <p:cNvGraphicFramePr>
            <a:graphicFrameLocks noGrp="true"/>
          </p:cNvGraphicFramePr>
          <p:nvPr/>
        </p:nvGraphicFramePr>
        <p:xfrm>
          <a:off x="1796334" y="8551672"/>
          <a:ext cx="2780964" cy="574023"/>
        </p:xfrm>
        <a:graphic>
          <a:graphicData uri="http://schemas.openxmlformats.org/drawingml/2006/table">
            <a:tbl>
              <a:tblPr/>
              <a:tblGrid>
                <a:gridCol w="1198466"/>
              </a:tblGrid>
              <a:tr h="349903">
                <a:tc>
                  <a:txBody>
                    <a:bodyPr anchor="t" rtlCol="false"/>
                    <a:lstStyle/>
                    <a:p>
                      <a:pPr algn="ctr">
                        <a:lnSpc>
                          <a:spcPts val="2811"/>
                        </a:lnSpc>
                        <a:defRPr/>
                      </a:pPr>
                      <a:r>
                        <a:rPr lang="en-US" sz="2008">
                          <a:solidFill>
                            <a:srgbClr val="BCAAA4"/>
                          </a:solidFill>
                          <a:latin typeface="Arial Bold"/>
                        </a:rPr>
                        <a:t>360 Marks</a:t>
                      </a:r>
                      <a:endParaRPr lang="en-US" sz="1100"/>
                    </a:p>
                  </a:txBody>
                  <a:tcPr marL="147152" marR="147152" marT="147152" marB="147152" anchor="ctr">
                    <a:lnL cmpd="sng" algn="ctr" cap="flat" w="28417">
                      <a:solidFill>
                        <a:srgbClr val="BCAAA4"/>
                      </a:solidFill>
                      <a:prstDash val="solid"/>
                      <a:round/>
                      <a:headEnd type="none" w="med" len="med"/>
                      <a:tailEnd type="none" w="med" len="med"/>
                    </a:lnL>
                    <a:lnR cmpd="sng" algn="ctr" cap="flat" w="28417">
                      <a:solidFill>
                        <a:srgbClr val="BCAAA4"/>
                      </a:solidFill>
                      <a:prstDash val="solid"/>
                      <a:round/>
                      <a:headEnd type="none" w="med" len="med"/>
                      <a:tailEnd type="none" w="med" len="med"/>
                    </a:lnR>
                    <a:lnT cmpd="sng" algn="ctr" cap="flat" w="28417">
                      <a:solidFill>
                        <a:srgbClr val="BCAAA4"/>
                      </a:solidFill>
                      <a:prstDash val="solid"/>
                      <a:round/>
                      <a:headEnd type="none" w="med" len="med"/>
                      <a:tailEnd type="none" w="med" len="med"/>
                    </a:lnT>
                    <a:lnB cmpd="sng" algn="ctr" cap="flat" w="28417">
                      <a:solidFill>
                        <a:srgbClr val="BCAAA4"/>
                      </a:solidFill>
                      <a:prstDash val="solid"/>
                      <a:round/>
                      <a:headEnd type="none" w="med" len="med"/>
                      <a:tailEnd type="none" w="med" len="med"/>
                    </a:lnB>
                    <a:solidFill>
                      <a:srgbClr val="4E342E"/>
                    </a:solidFill>
                  </a:tcPr>
                </a:tc>
              </a:tr>
            </a:tbl>
          </a:graphicData>
        </a:graphic>
      </p:graphicFrame>
      <p:graphicFrame>
        <p:nvGraphicFramePr>
          <p:cNvPr name="Table 18" id="18"/>
          <p:cNvGraphicFramePr>
            <a:graphicFrameLocks noGrp="true"/>
          </p:cNvGraphicFramePr>
          <p:nvPr/>
        </p:nvGraphicFramePr>
        <p:xfrm>
          <a:off x="1796334" y="9353824"/>
          <a:ext cx="2780964" cy="574023"/>
        </p:xfrm>
        <a:graphic>
          <a:graphicData uri="http://schemas.openxmlformats.org/drawingml/2006/table">
            <a:tbl>
              <a:tblPr/>
              <a:tblGrid>
                <a:gridCol w="1198466"/>
              </a:tblGrid>
              <a:tr h="349903">
                <a:tc>
                  <a:txBody>
                    <a:bodyPr anchor="t" rtlCol="false"/>
                    <a:lstStyle/>
                    <a:p>
                      <a:pPr algn="ctr">
                        <a:lnSpc>
                          <a:spcPts val="2811"/>
                        </a:lnSpc>
                        <a:defRPr/>
                      </a:pPr>
                      <a:r>
                        <a:rPr lang="en-US" sz="2008">
                          <a:solidFill>
                            <a:srgbClr val="BCAAA4"/>
                          </a:solidFill>
                          <a:latin typeface="Arial Bold"/>
                        </a:rPr>
                        <a:t>2 Hours</a:t>
                      </a:r>
                      <a:endParaRPr lang="en-US" sz="1100"/>
                    </a:p>
                  </a:txBody>
                  <a:tcPr marL="147152" marR="147152" marT="147152" marB="147152" anchor="ctr">
                    <a:lnL cmpd="sng" algn="ctr" cap="flat" w="28417">
                      <a:solidFill>
                        <a:srgbClr val="BCAAA4"/>
                      </a:solidFill>
                      <a:prstDash val="solid"/>
                      <a:round/>
                      <a:headEnd type="none" w="med" len="med"/>
                      <a:tailEnd type="none" w="med" len="med"/>
                    </a:lnL>
                    <a:lnR cmpd="sng" algn="ctr" cap="flat" w="28417">
                      <a:solidFill>
                        <a:srgbClr val="BCAAA4"/>
                      </a:solidFill>
                      <a:prstDash val="solid"/>
                      <a:round/>
                      <a:headEnd type="none" w="med" len="med"/>
                      <a:tailEnd type="none" w="med" len="med"/>
                    </a:lnR>
                    <a:lnT cmpd="sng" algn="ctr" cap="flat" w="28417">
                      <a:solidFill>
                        <a:srgbClr val="BCAAA4"/>
                      </a:solidFill>
                      <a:prstDash val="solid"/>
                      <a:round/>
                      <a:headEnd type="none" w="med" len="med"/>
                      <a:tailEnd type="none" w="med" len="med"/>
                    </a:lnT>
                    <a:lnB cmpd="sng" algn="ctr" cap="flat" w="28417">
                      <a:solidFill>
                        <a:srgbClr val="BCAAA4"/>
                      </a:solidFill>
                      <a:prstDash val="solid"/>
                      <a:round/>
                      <a:headEnd type="none" w="med" len="med"/>
                      <a:tailEnd type="none" w="med" len="med"/>
                    </a:lnB>
                    <a:solidFill>
                      <a:srgbClr val="4E342E"/>
                    </a:solidFill>
                  </a:tcPr>
                </a:tc>
              </a:tr>
            </a:tbl>
          </a:graphicData>
        </a:graphic>
      </p:graphicFrame>
      <p:sp>
        <p:nvSpPr>
          <p:cNvPr name="Freeform 19" id="19"/>
          <p:cNvSpPr/>
          <p:nvPr/>
        </p:nvSpPr>
        <p:spPr>
          <a:xfrm flipH="false" flipV="false" rot="0">
            <a:off x="13417005" y="0"/>
            <a:ext cx="811104" cy="801979"/>
          </a:xfrm>
          <a:custGeom>
            <a:avLst/>
            <a:gdLst/>
            <a:ahLst/>
            <a:cxnLst/>
            <a:rect r="r" b="b" t="t" l="l"/>
            <a:pathLst>
              <a:path h="801979" w="811104">
                <a:moveTo>
                  <a:pt x="0" y="0"/>
                </a:moveTo>
                <a:lnTo>
                  <a:pt x="811104" y="0"/>
                </a:lnTo>
                <a:lnTo>
                  <a:pt x="811104" y="801979"/>
                </a:lnTo>
                <a:lnTo>
                  <a:pt x="0" y="80197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20" id="20"/>
          <p:cNvSpPr/>
          <p:nvPr/>
        </p:nvSpPr>
        <p:spPr>
          <a:xfrm flipH="false" flipV="false" rot="0">
            <a:off x="3596423" y="0"/>
            <a:ext cx="762882" cy="801979"/>
          </a:xfrm>
          <a:custGeom>
            <a:avLst/>
            <a:gdLst/>
            <a:ahLst/>
            <a:cxnLst/>
            <a:rect r="r" b="b" t="t" l="l"/>
            <a:pathLst>
              <a:path h="801979" w="762882">
                <a:moveTo>
                  <a:pt x="0" y="0"/>
                </a:moveTo>
                <a:lnTo>
                  <a:pt x="762882" y="0"/>
                </a:lnTo>
                <a:lnTo>
                  <a:pt x="762882" y="801979"/>
                </a:lnTo>
                <a:lnTo>
                  <a:pt x="0" y="80197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21" id="21"/>
          <p:cNvSpPr/>
          <p:nvPr/>
        </p:nvSpPr>
        <p:spPr>
          <a:xfrm flipH="false" flipV="false" rot="0">
            <a:off x="9177274" y="1903489"/>
            <a:ext cx="416135" cy="396369"/>
          </a:xfrm>
          <a:custGeom>
            <a:avLst/>
            <a:gdLst/>
            <a:ahLst/>
            <a:cxnLst/>
            <a:rect r="r" b="b" t="t" l="l"/>
            <a:pathLst>
              <a:path h="396369" w="416135">
                <a:moveTo>
                  <a:pt x="0" y="0"/>
                </a:moveTo>
                <a:lnTo>
                  <a:pt x="416135" y="0"/>
                </a:lnTo>
                <a:lnTo>
                  <a:pt x="416135" y="396369"/>
                </a:lnTo>
                <a:lnTo>
                  <a:pt x="0" y="39636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2" id="22"/>
          <p:cNvSpPr/>
          <p:nvPr/>
        </p:nvSpPr>
        <p:spPr>
          <a:xfrm flipH="false" flipV="false" rot="0">
            <a:off x="12021745" y="3785155"/>
            <a:ext cx="416135" cy="396369"/>
          </a:xfrm>
          <a:custGeom>
            <a:avLst/>
            <a:gdLst/>
            <a:ahLst/>
            <a:cxnLst/>
            <a:rect r="r" b="b" t="t" l="l"/>
            <a:pathLst>
              <a:path h="396369" w="416135">
                <a:moveTo>
                  <a:pt x="0" y="0"/>
                </a:moveTo>
                <a:lnTo>
                  <a:pt x="416135" y="0"/>
                </a:lnTo>
                <a:lnTo>
                  <a:pt x="416135" y="396369"/>
                </a:lnTo>
                <a:lnTo>
                  <a:pt x="0" y="39636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3" id="23"/>
          <p:cNvSpPr/>
          <p:nvPr/>
        </p:nvSpPr>
        <p:spPr>
          <a:xfrm flipH="false" flipV="false" rot="0">
            <a:off x="16410539" y="3754056"/>
            <a:ext cx="416135" cy="396369"/>
          </a:xfrm>
          <a:custGeom>
            <a:avLst/>
            <a:gdLst/>
            <a:ahLst/>
            <a:cxnLst/>
            <a:rect r="r" b="b" t="t" l="l"/>
            <a:pathLst>
              <a:path h="396369" w="416135">
                <a:moveTo>
                  <a:pt x="0" y="0"/>
                </a:moveTo>
                <a:lnTo>
                  <a:pt x="416135" y="0"/>
                </a:lnTo>
                <a:lnTo>
                  <a:pt x="416135" y="396369"/>
                </a:lnTo>
                <a:lnTo>
                  <a:pt x="0" y="39636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4" id="24"/>
          <p:cNvSpPr/>
          <p:nvPr/>
        </p:nvSpPr>
        <p:spPr>
          <a:xfrm flipH="false" flipV="false" rot="0">
            <a:off x="16436269" y="1903489"/>
            <a:ext cx="416135" cy="396369"/>
          </a:xfrm>
          <a:custGeom>
            <a:avLst/>
            <a:gdLst/>
            <a:ahLst/>
            <a:cxnLst/>
            <a:rect r="r" b="b" t="t" l="l"/>
            <a:pathLst>
              <a:path h="396369" w="416135">
                <a:moveTo>
                  <a:pt x="0" y="0"/>
                </a:moveTo>
                <a:lnTo>
                  <a:pt x="416135" y="0"/>
                </a:lnTo>
                <a:lnTo>
                  <a:pt x="416135" y="396369"/>
                </a:lnTo>
                <a:lnTo>
                  <a:pt x="0" y="39636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5" id="25"/>
          <p:cNvSpPr/>
          <p:nvPr/>
        </p:nvSpPr>
        <p:spPr>
          <a:xfrm flipH="false" flipV="false" rot="0">
            <a:off x="7411473" y="5916606"/>
            <a:ext cx="1212211" cy="1253225"/>
          </a:xfrm>
          <a:custGeom>
            <a:avLst/>
            <a:gdLst/>
            <a:ahLst/>
            <a:cxnLst/>
            <a:rect r="r" b="b" t="t" l="l"/>
            <a:pathLst>
              <a:path h="1253225" w="1212211">
                <a:moveTo>
                  <a:pt x="0" y="0"/>
                </a:moveTo>
                <a:lnTo>
                  <a:pt x="1212210" y="0"/>
                </a:lnTo>
                <a:lnTo>
                  <a:pt x="1212210" y="1253226"/>
                </a:lnTo>
                <a:lnTo>
                  <a:pt x="0" y="1253226"/>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6" id="26"/>
          <p:cNvSpPr/>
          <p:nvPr/>
        </p:nvSpPr>
        <p:spPr>
          <a:xfrm flipH="false" flipV="false" rot="0">
            <a:off x="15481590" y="5916606"/>
            <a:ext cx="1137017" cy="1253225"/>
          </a:xfrm>
          <a:custGeom>
            <a:avLst/>
            <a:gdLst/>
            <a:ahLst/>
            <a:cxnLst/>
            <a:rect r="r" b="b" t="t" l="l"/>
            <a:pathLst>
              <a:path h="1253225" w="1137017">
                <a:moveTo>
                  <a:pt x="0" y="0"/>
                </a:moveTo>
                <a:lnTo>
                  <a:pt x="1137017" y="0"/>
                </a:lnTo>
                <a:lnTo>
                  <a:pt x="1137017" y="1253226"/>
                </a:lnTo>
                <a:lnTo>
                  <a:pt x="0" y="1253226"/>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27" id="27"/>
          <p:cNvSpPr/>
          <p:nvPr/>
        </p:nvSpPr>
        <p:spPr>
          <a:xfrm flipH="false" flipV="false" rot="0">
            <a:off x="14898347" y="3754056"/>
            <a:ext cx="416135" cy="396369"/>
          </a:xfrm>
          <a:custGeom>
            <a:avLst/>
            <a:gdLst/>
            <a:ahLst/>
            <a:cxnLst/>
            <a:rect r="r" b="b" t="t" l="l"/>
            <a:pathLst>
              <a:path h="396369" w="416135">
                <a:moveTo>
                  <a:pt x="0" y="0"/>
                </a:moveTo>
                <a:lnTo>
                  <a:pt x="416136" y="0"/>
                </a:lnTo>
                <a:lnTo>
                  <a:pt x="416136" y="396369"/>
                </a:lnTo>
                <a:lnTo>
                  <a:pt x="0" y="39636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28" id="28"/>
          <p:cNvSpPr txBox="true"/>
          <p:nvPr/>
        </p:nvSpPr>
        <p:spPr>
          <a:xfrm rot="0">
            <a:off x="11354864" y="9355085"/>
            <a:ext cx="5471811" cy="318770"/>
          </a:xfrm>
          <a:prstGeom prst="rect">
            <a:avLst/>
          </a:prstGeom>
        </p:spPr>
        <p:txBody>
          <a:bodyPr anchor="t" rtlCol="false" tIns="0" lIns="0" bIns="0" rIns="0">
            <a:spAutoFit/>
          </a:bodyPr>
          <a:lstStyle/>
          <a:p>
            <a:pPr algn="ctr">
              <a:lnSpc>
                <a:spcPts val="2379"/>
              </a:lnSpc>
            </a:pPr>
            <a:r>
              <a:rPr lang="en-US" sz="1699">
                <a:solidFill>
                  <a:srgbClr val="4E342E"/>
                </a:solidFill>
                <a:latin typeface="Arial Italics"/>
              </a:rPr>
              <a:t>Diagram adapted from @TheEnglishTeacher on Twitter</a:t>
            </a:r>
          </a:p>
        </p:txBody>
      </p:sp>
      <p:sp>
        <p:nvSpPr>
          <p:cNvPr name="Freeform 29" id="29"/>
          <p:cNvSpPr/>
          <p:nvPr/>
        </p:nvSpPr>
        <p:spPr>
          <a:xfrm flipH="false" flipV="false" rot="0">
            <a:off x="12021745" y="5409517"/>
            <a:ext cx="416135" cy="396369"/>
          </a:xfrm>
          <a:custGeom>
            <a:avLst/>
            <a:gdLst/>
            <a:ahLst/>
            <a:cxnLst/>
            <a:rect r="r" b="b" t="t" l="l"/>
            <a:pathLst>
              <a:path h="396369" w="416135">
                <a:moveTo>
                  <a:pt x="0" y="0"/>
                </a:moveTo>
                <a:lnTo>
                  <a:pt x="416135" y="0"/>
                </a:lnTo>
                <a:lnTo>
                  <a:pt x="416135" y="396369"/>
                </a:lnTo>
                <a:lnTo>
                  <a:pt x="0" y="39636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30" id="30"/>
          <p:cNvSpPr txBox="true"/>
          <p:nvPr/>
        </p:nvSpPr>
        <p:spPr>
          <a:xfrm rot="0">
            <a:off x="857014" y="60629"/>
            <a:ext cx="2739409" cy="614045"/>
          </a:xfrm>
          <a:prstGeom prst="rect">
            <a:avLst/>
          </a:prstGeom>
        </p:spPr>
        <p:txBody>
          <a:bodyPr anchor="t" rtlCol="false" tIns="0" lIns="0" bIns="0" rIns="0">
            <a:spAutoFit/>
          </a:bodyPr>
          <a:lstStyle/>
          <a:p>
            <a:pPr algn="ctr">
              <a:lnSpc>
                <a:spcPts val="2379"/>
              </a:lnSpc>
            </a:pPr>
            <a:r>
              <a:rPr lang="en-US" sz="1699">
                <a:solidFill>
                  <a:srgbClr val="4E342E"/>
                </a:solidFill>
                <a:latin typeface="Arial Italics"/>
              </a:rPr>
              <a:t>Gold Stars denote topics which are choice to study.</a:t>
            </a:r>
          </a:p>
        </p:txBody>
      </p:sp>
      <p:grpSp>
        <p:nvGrpSpPr>
          <p:cNvPr name="Group 31" id="31"/>
          <p:cNvGrpSpPr/>
          <p:nvPr/>
        </p:nvGrpSpPr>
        <p:grpSpPr>
          <a:xfrm rot="0">
            <a:off x="12988850" y="9725311"/>
            <a:ext cx="3950410" cy="561689"/>
            <a:chOff x="0" y="0"/>
            <a:chExt cx="5267213" cy="748919"/>
          </a:xfrm>
        </p:grpSpPr>
        <p:sp>
          <p:nvSpPr>
            <p:cNvPr name="Freeform 32" id="32"/>
            <p:cNvSpPr/>
            <p:nvPr/>
          </p:nvSpPr>
          <p:spPr>
            <a:xfrm flipH="false" flipV="false" rot="0">
              <a:off x="0" y="0"/>
              <a:ext cx="748919" cy="748919"/>
            </a:xfrm>
            <a:custGeom>
              <a:avLst/>
              <a:gdLst/>
              <a:ahLst/>
              <a:cxnLst/>
              <a:rect r="r" b="b" t="t" l="l"/>
              <a:pathLst>
                <a:path h="748919" w="748919">
                  <a:moveTo>
                    <a:pt x="0" y="0"/>
                  </a:moveTo>
                  <a:lnTo>
                    <a:pt x="748919" y="0"/>
                  </a:lnTo>
                  <a:lnTo>
                    <a:pt x="748919" y="748919"/>
                  </a:lnTo>
                  <a:lnTo>
                    <a:pt x="0" y="748919"/>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Freeform 33" id="33"/>
            <p:cNvSpPr/>
            <p:nvPr/>
          </p:nvSpPr>
          <p:spPr>
            <a:xfrm flipH="false" flipV="false" rot="0">
              <a:off x="917398" y="13906"/>
              <a:ext cx="721107" cy="721107"/>
            </a:xfrm>
            <a:custGeom>
              <a:avLst/>
              <a:gdLst/>
              <a:ahLst/>
              <a:cxnLst/>
              <a:rect r="r" b="b" t="t" l="l"/>
              <a:pathLst>
                <a:path h="721107" w="721107">
                  <a:moveTo>
                    <a:pt x="0" y="0"/>
                  </a:moveTo>
                  <a:lnTo>
                    <a:pt x="721107" y="0"/>
                  </a:lnTo>
                  <a:lnTo>
                    <a:pt x="721107" y="721107"/>
                  </a:lnTo>
                  <a:lnTo>
                    <a:pt x="0" y="721107"/>
                  </a:lnTo>
                  <a:lnTo>
                    <a:pt x="0" y="0"/>
                  </a:lnTo>
                  <a:close/>
                </a:path>
              </a:pathLst>
            </a:custGeom>
            <a:blipFill>
              <a:blip r:embed="rId14">
                <a:extLst>
                  <a:ext uri="{96DAC541-7B7A-43D3-8B79-37D633B846F1}">
                    <asvg:svgBlip xmlns:asvg="http://schemas.microsoft.com/office/drawing/2016/SVG/main" r:embed="rId15"/>
                  </a:ext>
                </a:extLst>
              </a:blip>
              <a:stretch>
                <a:fillRect l="0" t="0" r="0" b="0"/>
              </a:stretch>
            </a:blipFill>
          </p:spPr>
        </p:sp>
        <p:sp>
          <p:nvSpPr>
            <p:cNvPr name="TextBox 34" id="34"/>
            <p:cNvSpPr txBox="true"/>
            <p:nvPr/>
          </p:nvSpPr>
          <p:spPr>
            <a:xfrm rot="0">
              <a:off x="1856697" y="-14006"/>
              <a:ext cx="3410516" cy="691206"/>
            </a:xfrm>
            <a:prstGeom prst="rect">
              <a:avLst/>
            </a:prstGeom>
          </p:spPr>
          <p:txBody>
            <a:bodyPr anchor="t" rtlCol="false" tIns="0" lIns="0" bIns="0" rIns="0">
              <a:spAutoFit/>
            </a:bodyPr>
            <a:lstStyle/>
            <a:p>
              <a:pPr algn="just">
                <a:lnSpc>
                  <a:spcPts val="3846"/>
                </a:lnSpc>
                <a:spcBef>
                  <a:spcPct val="0"/>
                </a:spcBef>
              </a:pPr>
              <a:r>
                <a:rPr lang="en-US" sz="3004">
                  <a:solidFill>
                    <a:srgbClr val="4E342E"/>
                  </a:solidFill>
                  <a:latin typeface="Arial"/>
                </a:rPr>
                <a:t>@MsDoorley</a:t>
              </a:r>
            </a:p>
          </p:txBody>
        </p:sp>
      </p:grpSp>
      <p:sp>
        <p:nvSpPr>
          <p:cNvPr name="TextBox 35" id="35"/>
          <p:cNvSpPr txBox="true"/>
          <p:nvPr/>
        </p:nvSpPr>
        <p:spPr>
          <a:xfrm rot="5400000">
            <a:off x="12498388" y="4760912"/>
            <a:ext cx="102870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Chapter Thirty-Nine: Exam Preparation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DAFtbOplrMw</dc:identifier>
  <dcterms:modified xsi:type="dcterms:W3CDTF">2011-08-01T06:04:30Z</dcterms:modified>
  <cp:revision>1</cp:revision>
  <dc:title>Ch. 39 - Exam Preparation</dc:title>
</cp:coreProperties>
</file>